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7"/>
  </p:notesMasterIdLst>
  <p:sldIdLst>
    <p:sldId id="256" r:id="rId2"/>
    <p:sldId id="281" r:id="rId3"/>
    <p:sldId id="421" r:id="rId4"/>
    <p:sldId id="423" r:id="rId5"/>
    <p:sldId id="434" r:id="rId6"/>
    <p:sldId id="533" r:id="rId7"/>
    <p:sldId id="543" r:id="rId8"/>
    <p:sldId id="545" r:id="rId9"/>
    <p:sldId id="356" r:id="rId10"/>
    <p:sldId id="293" r:id="rId11"/>
    <p:sldId id="420" r:id="rId12"/>
    <p:sldId id="463" r:id="rId13"/>
    <p:sldId id="422" r:id="rId14"/>
    <p:sldId id="535" r:id="rId15"/>
    <p:sldId id="534" r:id="rId16"/>
    <p:sldId id="263" r:id="rId17"/>
    <p:sldId id="292" r:id="rId18"/>
    <p:sldId id="541" r:id="rId19"/>
    <p:sldId id="304" r:id="rId20"/>
    <p:sldId id="305" r:id="rId21"/>
    <p:sldId id="424" r:id="rId22"/>
    <p:sldId id="538" r:id="rId23"/>
    <p:sldId id="539" r:id="rId24"/>
    <p:sldId id="536" r:id="rId25"/>
    <p:sldId id="537" r:id="rId26"/>
    <p:sldId id="540" r:id="rId27"/>
    <p:sldId id="542" r:id="rId28"/>
    <p:sldId id="425" r:id="rId29"/>
    <p:sldId id="426" r:id="rId30"/>
    <p:sldId id="429" r:id="rId31"/>
    <p:sldId id="504" r:id="rId32"/>
    <p:sldId id="432" r:id="rId33"/>
    <p:sldId id="433" r:id="rId34"/>
    <p:sldId id="431" r:id="rId35"/>
    <p:sldId id="282" r:id="rId36"/>
    <p:sldId id="297" r:id="rId37"/>
    <p:sldId id="562" r:id="rId38"/>
    <p:sldId id="563" r:id="rId39"/>
    <p:sldId id="564" r:id="rId40"/>
    <p:sldId id="565" r:id="rId41"/>
    <p:sldId id="566" r:id="rId42"/>
    <p:sldId id="283" r:id="rId43"/>
    <p:sldId id="516" r:id="rId44"/>
    <p:sldId id="513" r:id="rId45"/>
    <p:sldId id="514" r:id="rId46"/>
    <p:sldId id="440" r:id="rId47"/>
    <p:sldId id="441" r:id="rId48"/>
    <p:sldId id="442" r:id="rId49"/>
    <p:sldId id="443" r:id="rId50"/>
    <p:sldId id="544" r:id="rId51"/>
    <p:sldId id="444" r:id="rId52"/>
    <p:sldId id="445" r:id="rId53"/>
    <p:sldId id="446" r:id="rId54"/>
    <p:sldId id="447" r:id="rId55"/>
    <p:sldId id="355" r:id="rId56"/>
    <p:sldId id="358" r:id="rId57"/>
    <p:sldId id="294" r:id="rId58"/>
    <p:sldId id="287" r:id="rId59"/>
    <p:sldId id="258" r:id="rId60"/>
    <p:sldId id="295" r:id="rId61"/>
    <p:sldId id="288" r:id="rId62"/>
    <p:sldId id="309" r:id="rId63"/>
    <p:sldId id="546" r:id="rId64"/>
    <p:sldId id="379" r:id="rId65"/>
    <p:sldId id="381" r:id="rId66"/>
    <p:sldId id="382" r:id="rId67"/>
    <p:sldId id="308" r:id="rId68"/>
    <p:sldId id="383" r:id="rId69"/>
    <p:sldId id="343" r:id="rId70"/>
    <p:sldId id="344" r:id="rId71"/>
    <p:sldId id="458" r:id="rId72"/>
    <p:sldId id="522" r:id="rId73"/>
    <p:sldId id="495" r:id="rId74"/>
    <p:sldId id="465" r:id="rId75"/>
    <p:sldId id="466" r:id="rId76"/>
    <p:sldId id="467" r:id="rId77"/>
    <p:sldId id="481" r:id="rId78"/>
    <p:sldId id="468" r:id="rId79"/>
    <p:sldId id="469" r:id="rId80"/>
    <p:sldId id="448" r:id="rId81"/>
    <p:sldId id="311" r:id="rId82"/>
    <p:sldId id="578" r:id="rId83"/>
    <p:sldId id="470" r:id="rId84"/>
    <p:sldId id="471" r:id="rId85"/>
    <p:sldId id="472" r:id="rId86"/>
    <p:sldId id="473" r:id="rId87"/>
    <p:sldId id="461" r:id="rId88"/>
    <p:sldId id="474" r:id="rId89"/>
    <p:sldId id="475" r:id="rId90"/>
    <p:sldId id="547" r:id="rId91"/>
    <p:sldId id="462" r:id="rId92"/>
    <p:sldId id="476" r:id="rId93"/>
    <p:sldId id="477" r:id="rId94"/>
    <p:sldId id="478" r:id="rId95"/>
    <p:sldId id="497" r:id="rId96"/>
    <p:sldId id="498" r:id="rId97"/>
    <p:sldId id="499" r:id="rId98"/>
    <p:sldId id="314" r:id="rId99"/>
    <p:sldId id="384" r:id="rId100"/>
    <p:sldId id="455" r:id="rId101"/>
    <p:sldId id="375" r:id="rId102"/>
    <p:sldId id="374" r:id="rId103"/>
    <p:sldId id="456" r:id="rId104"/>
    <p:sldId id="453" r:id="rId105"/>
    <p:sldId id="315" r:id="rId106"/>
    <p:sldId id="347" r:id="rId107"/>
    <p:sldId id="510" r:id="rId108"/>
    <p:sldId id="508" r:id="rId109"/>
    <p:sldId id="511" r:id="rId110"/>
    <p:sldId id="329" r:id="rId111"/>
    <p:sldId id="330" r:id="rId112"/>
    <p:sldId id="527" r:id="rId113"/>
    <p:sldId id="528" r:id="rId114"/>
    <p:sldId id="312" r:id="rId115"/>
    <p:sldId id="313" r:id="rId116"/>
    <p:sldId id="509" r:id="rId117"/>
    <p:sldId id="567" r:id="rId118"/>
    <p:sldId id="569" r:id="rId119"/>
    <p:sldId id="571" r:id="rId120"/>
    <p:sldId id="570" r:id="rId121"/>
    <p:sldId id="568" r:id="rId122"/>
    <p:sldId id="575" r:id="rId123"/>
    <p:sldId id="576" r:id="rId124"/>
    <p:sldId id="551" r:id="rId125"/>
    <p:sldId id="552" r:id="rId126"/>
    <p:sldId id="553" r:id="rId127"/>
    <p:sldId id="554" r:id="rId128"/>
    <p:sldId id="555" r:id="rId129"/>
    <p:sldId id="572" r:id="rId130"/>
    <p:sldId id="556" r:id="rId131"/>
    <p:sldId id="557" r:id="rId132"/>
    <p:sldId id="558" r:id="rId133"/>
    <p:sldId id="559" r:id="rId134"/>
    <p:sldId id="560" r:id="rId135"/>
    <p:sldId id="573" r:id="rId136"/>
    <p:sldId id="561" r:id="rId137"/>
    <p:sldId id="483" r:id="rId138"/>
    <p:sldId id="482" r:id="rId139"/>
    <p:sldId id="484" r:id="rId140"/>
    <p:sldId id="485" r:id="rId141"/>
    <p:sldId id="486" r:id="rId142"/>
    <p:sldId id="487" r:id="rId143"/>
    <p:sldId id="488" r:id="rId144"/>
    <p:sldId id="489" r:id="rId145"/>
    <p:sldId id="490" r:id="rId146"/>
    <p:sldId id="491" r:id="rId147"/>
    <p:sldId id="492" r:id="rId148"/>
    <p:sldId id="493" r:id="rId149"/>
    <p:sldId id="506" r:id="rId150"/>
    <p:sldId id="361" r:id="rId151"/>
    <p:sldId id="502" r:id="rId152"/>
    <p:sldId id="501" r:id="rId153"/>
    <p:sldId id="373" r:id="rId154"/>
    <p:sldId id="377" r:id="rId155"/>
    <p:sldId id="452" r:id="rId156"/>
    <p:sldId id="454" r:id="rId157"/>
    <p:sldId id="376" r:id="rId158"/>
    <p:sldId id="503" r:id="rId159"/>
    <p:sldId id="451" r:id="rId160"/>
    <p:sldId id="372" r:id="rId161"/>
    <p:sldId id="364" r:id="rId162"/>
    <p:sldId id="505" r:id="rId163"/>
    <p:sldId id="548" r:id="rId164"/>
    <p:sldId id="549" r:id="rId165"/>
    <p:sldId id="550" r:id="rId16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2" autoAdjust="0"/>
    <p:restoredTop sz="94660"/>
  </p:normalViewPr>
  <p:slideViewPr>
    <p:cSldViewPr>
      <p:cViewPr>
        <p:scale>
          <a:sx n="60" d="100"/>
          <a:sy n="60" d="100"/>
        </p:scale>
        <p:origin x="-3204" y="-1182"/>
      </p:cViewPr>
      <p:guideLst>
        <p:guide orient="horz" pos="2160"/>
        <p:guide pos="2880"/>
      </p:guideLst>
    </p:cSldViewPr>
  </p:slideViewPr>
  <p:notesTextViewPr>
    <p:cViewPr>
      <p:scale>
        <a:sx n="100" d="100"/>
        <a:sy n="100" d="100"/>
      </p:scale>
      <p:origin x="0" y="0"/>
    </p:cViewPr>
  </p:notesTextViewPr>
  <p:sorterViewPr>
    <p:cViewPr>
      <p:scale>
        <a:sx n="72" d="100"/>
        <a:sy n="72" d="100"/>
      </p:scale>
      <p:origin x="0" y="577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0"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BF7F211-9980-4184-B668-AE3B10F4234B}" type="datetimeFigureOut">
              <a:rPr lang="en-US"/>
              <a:pPr>
                <a:defRPr/>
              </a:pPr>
              <a:t>10/1/2011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673E695-3D9E-464B-AC16-822B10331ECE}" type="slidenum">
              <a:rPr lang="en-US"/>
              <a:pPr>
                <a:defRPr/>
              </a:pPr>
              <a:t>‹#›</a:t>
            </a:fld>
            <a:endParaRPr lang="en-US"/>
          </a:p>
        </p:txBody>
      </p:sp>
    </p:spTree>
    <p:extLst>
      <p:ext uri="{BB962C8B-B14F-4D97-AF65-F5344CB8AC3E}">
        <p14:creationId xmlns:p14="http://schemas.microsoft.com/office/powerpoint/2010/main" val="14057964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809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962ED8-7E45-4DC3-9C9F-FDB9DF10C851}" type="slidenum">
              <a:rPr lang="en-US" smtClean="0"/>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90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8827EE9-4AD0-4BB6-934C-1F9E748DF346}" type="slidenum">
              <a:rPr lang="en-US" smtClean="0"/>
              <a:pPr/>
              <a:t>20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1146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146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217C44E-D879-42E4-9D31-0D9F014C35BC}" type="slidenum">
              <a:rPr lang="en-US" smtClean="0"/>
              <a:pPr/>
              <a:t>31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065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CE5F834-0C16-4E4F-B1CC-1BBD09B31FE6}" type="slidenum">
              <a:rPr lang="en-US" smtClean="0"/>
              <a:pPr/>
              <a:t>35</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075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12CCE0-F98E-494F-B112-C4A2DE1AEF29}" type="slidenum">
              <a:rPr lang="en-US" smtClean="0"/>
              <a:pPr/>
              <a:t>36</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7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BA77D9-CC4E-4720-97D2-3AE40928BC6A}" type="slidenum">
              <a:rPr lang="en-US" smtClean="0"/>
              <a:pPr/>
              <a:t>38</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p:spPr>
      </p:sp>
      <p:sp>
        <p:nvSpPr>
          <p:cNvPr id="1085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085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791430-1C09-4B43-A322-F1DEC5D08958}" type="slidenum">
              <a:rPr lang="en-US" smtClean="0"/>
              <a:pPr/>
              <a:t>42</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1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0307E95-30E0-4D9D-AAC7-6925B98A97CE}" type="slidenum">
              <a:rPr lang="en-US" smtClean="0"/>
              <a:pPr/>
              <a:t>57</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28991A-25DB-436E-B8CD-81025CF69B80}" type="slidenum">
              <a:rPr lang="en-US" smtClean="0"/>
              <a:pPr/>
              <a:t>58</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447327-0A4F-4994-8A96-05DEC5E0D222}" type="slidenum">
              <a:rPr lang="en-US" smtClean="0"/>
              <a:pPr/>
              <a:t>59</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166879-6EE6-42C9-875B-86EDB4F1739D}" type="slidenum">
              <a:rPr lang="en-US" smtClean="0"/>
              <a:pPr/>
              <a:t>60</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81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7FAC46-9B32-492A-AE93-6CABD6E7F73E}" type="slidenum">
              <a:rPr lang="en-US" smtClean="0"/>
              <a:pPr/>
              <a:t>2</a:t>
            </a:fld>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CD52631-16BD-4441-B43E-631EE51012CC}" type="slidenum">
              <a:rPr lang="en-US" smtClean="0"/>
              <a:pPr/>
              <a:t>61</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98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3156D5-A316-4AE6-A6E8-CA13D831916C}" type="slidenum">
              <a:rPr lang="en-US" smtClean="0"/>
              <a:pPr/>
              <a:t>62</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868D95-3242-4575-91A1-FB1103299E63}" type="slidenum">
              <a:rPr lang="en-US" smtClean="0"/>
              <a:pPr/>
              <a:t>67</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992372-C997-4931-A12E-83EF5A077F7B}" type="slidenum">
              <a:rPr lang="en-US" smtClean="0"/>
              <a:pPr/>
              <a:t>73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1167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167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BC14AC6-B2FE-418C-9AC7-0E2452EBDC8F}" type="slidenum">
              <a:rPr lang="en-US" smtClean="0"/>
              <a:pPr/>
              <a:t>74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D529DC1-D3B2-4D1F-8A9E-8801462CA0DE}" type="slidenum">
              <a:rPr lang="en-US" smtClean="0"/>
              <a:pPr/>
              <a:t>75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18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B80802C-EAC3-4941-9138-0C22CD69E768}" type="slidenum">
              <a:rPr lang="en-US" smtClean="0"/>
              <a:pPr/>
              <a:t>76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7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7E2D76-AF33-49F9-BC63-DBF4FC6063F1}" type="slidenum">
              <a:rPr lang="en-US" smtClean="0"/>
              <a:pPr/>
              <a:t>77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992372-C997-4931-A12E-83EF5A077F7B}" type="slidenum">
              <a:rPr lang="en-US" smtClean="0"/>
              <a:pPr/>
              <a:t>78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p:spPr>
      </p:sp>
      <p:sp>
        <p:nvSpPr>
          <p:cNvPr id="1402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40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88CA5A1-33C9-439E-AD20-A04C24BB885E}" type="slidenum">
              <a:rPr lang="en-US" smtClean="0"/>
              <a:pPr/>
              <a:t>79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4D8AE8-8669-44DF-B572-5FEABEDF9FD3}" type="slidenum">
              <a:rPr lang="en-US" smtClean="0"/>
              <a:pPr/>
              <a:t>3</a:t>
            </a:fld>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19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D70E24-607D-4DF0-99B6-09B58723005F}" type="slidenum">
              <a:rPr lang="en-US" smtClean="0"/>
              <a:pPr/>
              <a:t>81</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p:spPr>
      </p:sp>
      <p:sp>
        <p:nvSpPr>
          <p:cNvPr id="1413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1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C82BB0-5012-4056-A76A-82C62ED16458}" type="slidenum">
              <a:rPr lang="en-US" smtClean="0"/>
              <a:pPr/>
              <a:t>83</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42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A5F8E4-0099-406A-B161-8AF282A762B2}" type="slidenum">
              <a:rPr lang="en-US" smtClean="0"/>
              <a:pPr/>
              <a:t>84</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p:spPr>
      </p:sp>
      <p:sp>
        <p:nvSpPr>
          <p:cNvPr id="1433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3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6CEC32-A683-455B-8C07-ED000DC2B4E6}" type="slidenum">
              <a:rPr lang="en-US" smtClean="0"/>
              <a:pPr/>
              <a:t>85</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4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7D87B5C-74A1-4CDC-B7E8-ACB4875650F2}" type="slidenum">
              <a:rPr lang="en-US" smtClean="0"/>
              <a:pPr/>
              <a:t>86</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5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DC56A9A-C547-4768-B061-B0A68B477AD5}" type="slidenum">
              <a:rPr lang="en-US" smtClean="0"/>
              <a:pPr/>
              <a:t>88</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20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7C579A-1EDA-4C66-A116-5C7C9DF7CC3E}" type="slidenum">
              <a:rPr lang="en-US" smtClean="0"/>
              <a:pPr/>
              <a:t>89</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218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A2B087C-548C-457B-8604-15B9F2651CF1}" type="slidenum">
              <a:rPr lang="en-US" smtClean="0"/>
              <a:pPr/>
              <a:t>92</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p:spPr>
      </p:sp>
      <p:sp>
        <p:nvSpPr>
          <p:cNvPr id="1228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228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D3B39A-A9E7-4400-9E52-D7697922A8A9}" type="slidenum">
              <a:rPr lang="en-US" smtClean="0"/>
              <a:pPr/>
              <a:t>93</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239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0B3B7A2-3EEE-48EA-8458-E0792D77993D}" type="slidenum">
              <a:rPr lang="en-US" smtClean="0"/>
              <a:pPr/>
              <a:t>94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095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76E324B-5C13-4C32-A794-F89D52CEA445}" type="slidenum">
              <a:rPr lang="en-US" smtClean="0"/>
              <a:pPr/>
              <a:t>8</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003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F82F04-DA18-4530-B200-D9B8A3CC49D9}" type="slidenum">
              <a:rPr lang="en-US" smtClean="0"/>
              <a:pPr/>
              <a:t>98</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013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1499F5-6ACF-4DD8-A277-F8ABA4925834}" type="slidenum">
              <a:rPr lang="en-US" smtClean="0"/>
              <a:pPr/>
              <a:t>105</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269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B023A7-2644-4F87-BAC7-E1C0380DB7B5}" type="slidenum">
              <a:rPr lang="en-US" smtClean="0"/>
              <a:pPr/>
              <a:t>110</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280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3D0AE2-D74B-4560-9DA0-4F711CF0ED24}" type="slidenum">
              <a:rPr lang="en-US" smtClean="0"/>
              <a:pPr/>
              <a:t>111</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90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FBB674-9A14-4142-B20E-4E225E51B3C7}" type="slidenum">
              <a:rPr lang="en-US" smtClean="0"/>
              <a:pPr/>
              <a:t>114</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595A9A0-F7D7-4C93-8C42-A6C1E893C059}" type="slidenum">
              <a:rPr lang="en-US" smtClean="0"/>
              <a:pPr/>
              <a:t>115</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29D188-0346-44D6-B301-E431D2687423}" type="slidenum">
              <a:rPr lang="en-US" smtClean="0"/>
              <a:pPr/>
              <a:t>124</a:t>
            </a:fld>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024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65FA86-3DC8-4B18-8388-812526E709C6}" type="slidenum">
              <a:rPr lang="en-US" smtClean="0"/>
              <a:pPr/>
              <a:t>125</a:t>
            </a:fld>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5F9A368-29A8-40CF-9847-0337291626B6}" type="slidenum">
              <a:rPr lang="en-US" smtClean="0"/>
              <a:pPr/>
              <a:t>127</a:t>
            </a:fld>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4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0E6D367-CCCC-41CB-9423-32731DB74471}" type="slidenum">
              <a:rPr lang="en-US" smtClean="0"/>
              <a:pPr/>
              <a:t>131</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901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9835851-5DC5-415C-BFEB-696D3C15DB15}" type="slidenum">
              <a:rPr lang="en-US" smtClean="0"/>
              <a:pPr/>
              <a:t>10</a:t>
            </a:fld>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51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C1540B2-BA60-4D2B-B13D-7B2551121254}" type="slidenum">
              <a:rPr lang="en-US" smtClean="0"/>
              <a:pPr/>
              <a:t>133</a:t>
            </a:fld>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6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FD8C1E9-8934-4AFD-8F95-B4E0644D4807}" type="slidenum">
              <a:rPr lang="en-US" smtClean="0"/>
              <a:pPr/>
              <a:t>134</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p:spPr>
      </p:sp>
      <p:sp>
        <p:nvSpPr>
          <p:cNvPr id="1464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6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B080B7-0C95-453B-8E34-5FCC06DE7FDB}" type="slidenum">
              <a:rPr lang="en-US" smtClean="0"/>
              <a:pPr/>
              <a:t>137</a:t>
            </a:fld>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8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06BD7B-AE41-4D85-88B6-D06170711AD0}" type="slidenum">
              <a:rPr lang="en-US" smtClean="0"/>
              <a:pPr/>
              <a:t>138</a:t>
            </a:fld>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p:spPr>
      </p:sp>
      <p:sp>
        <p:nvSpPr>
          <p:cNvPr id="147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7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B1FE0C-7EFF-4F0C-A1B3-E20AAD2B75E3}" type="slidenum">
              <a:rPr lang="en-US" smtClean="0"/>
              <a:pPr/>
              <a:t>139</a:t>
            </a:fld>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8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F2F34E-F220-4A2D-AF0D-CF5BE3513242}" type="slidenum">
              <a:rPr lang="en-US" smtClean="0"/>
              <a:pPr/>
              <a:t>140</a:t>
            </a:fld>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p:spPr>
      </p:sp>
      <p:sp>
        <p:nvSpPr>
          <p:cNvPr id="1495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9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E6E488A-CAF1-442B-B488-83697C82E76F}" type="slidenum">
              <a:rPr lang="en-US" smtClean="0"/>
              <a:pPr/>
              <a:t>141</a:t>
            </a:fld>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0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A93674-889D-4A52-8A66-D8DF732972EF}" type="slidenum">
              <a:rPr lang="en-US" smtClean="0"/>
              <a:pPr/>
              <a:t>142</a:t>
            </a:fld>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p:spPr>
      </p:sp>
      <p:sp>
        <p:nvSpPr>
          <p:cNvPr id="1515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1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E9D1F41-2BFD-4BD2-91AF-9928BD128D1E}" type="slidenum">
              <a:rPr lang="en-US" smtClean="0"/>
              <a:pPr/>
              <a:t>143</a:t>
            </a:fld>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p:spPr>
      </p:sp>
      <p:sp>
        <p:nvSpPr>
          <p:cNvPr id="1525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2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02623F-69D1-43D0-A1CC-28D44DE32326}" type="slidenum">
              <a:rPr lang="en-US" smtClean="0"/>
              <a:pPr/>
              <a:t>144</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F384DAD-408C-4682-86D8-08A40ACCB899}" type="slidenum">
              <a:rPr lang="en-US" smtClean="0"/>
              <a:pPr/>
              <a:t>11</a:t>
            </a:fld>
            <a:endParaRPr lang="en-US"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C0F021F-B96F-40D4-81B4-46AE0D31561B}" type="slidenum">
              <a:rPr lang="en-US" smtClean="0"/>
              <a:pPr/>
              <a:t>145</a:t>
            </a:fld>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4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793D3D-672A-41D6-BCA2-AF328B3B86A7}" type="slidenum">
              <a:rPr lang="en-US" smtClean="0"/>
              <a:pPr/>
              <a:t>146</a:t>
            </a:fld>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C2D67E6-8414-4417-8273-0A4C2F2CE9A8}" type="slidenum">
              <a:rPr lang="en-US" smtClean="0"/>
              <a:pPr/>
              <a:t>147</a:t>
            </a:fld>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p:spPr>
      </p:sp>
      <p:sp>
        <p:nvSpPr>
          <p:cNvPr id="156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6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1E5553-D005-4075-ADFD-168FA28B62A3}" type="slidenum">
              <a:rPr lang="en-US" smtClean="0"/>
              <a:pPr/>
              <a:t>148</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E10A241-4612-4B82-BB1C-7E92DFAF7B82}" type="slidenum">
              <a:rPr lang="en-US" smtClean="0"/>
              <a:pPr/>
              <a:t>16</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807CE40-0D1E-4A0D-A4C2-60AF8E78A010}" type="slidenum">
              <a:rPr lang="en-US" smtClean="0"/>
              <a:pPr/>
              <a:t>17</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80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094D2A-CCC7-4571-AE1E-AA0FB0013D38}" type="slidenum">
              <a:rPr lang="en-US" smtClean="0"/>
              <a:pPr/>
              <a:t>19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AEC9EB9-21B7-4656-8617-BE794AF86178}" type="datetimeFigureOut">
              <a:rPr lang="en-US"/>
              <a:pPr>
                <a:defRPr/>
              </a:pPr>
              <a:t>10/1/2011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FA19AE8-38A1-4AF8-8BD7-995466C6F72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BE8667B-1776-4394-A76F-4DC4844641DF}" type="datetimeFigureOut">
              <a:rPr lang="en-US"/>
              <a:pPr>
                <a:defRPr/>
              </a:pPr>
              <a:t>10/1/2011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6AD9294-06ED-4143-9CEA-E860815ACCC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D9EE87E-1C8A-4191-8890-8908338E3BA4}" type="datetimeFigureOut">
              <a:rPr lang="en-US"/>
              <a:pPr>
                <a:defRPr/>
              </a:pPr>
              <a:t>10/1/2011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CE5725-7CBA-4805-8A44-26C52582093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A66CF0-93AF-48DF-8C70-01DF6A0B57BF}" type="datetimeFigureOut">
              <a:rPr lang="en-US"/>
              <a:pPr>
                <a:defRPr/>
              </a:pPr>
              <a:t>10/1/2011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C4A1D68-C6EB-425A-8053-EB0AF6A6B1C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ED2F4C3-D1B4-4D31-B816-B6B300755ABE}" type="datetimeFigureOut">
              <a:rPr lang="en-US"/>
              <a:pPr>
                <a:defRPr/>
              </a:pPr>
              <a:t>10/1/2011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3A482CC-FF98-4F69-BAD7-64A7B20D9F2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2D755E9-9CA4-4DB4-B08D-E241D80E9516}" type="datetimeFigureOut">
              <a:rPr lang="en-US"/>
              <a:pPr>
                <a:defRPr/>
              </a:pPr>
              <a:t>10/1/2011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BF51A02-BF18-49A2-AB5A-5FD9515E2E5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36C5E04-06C5-4295-8763-A53415EC8363}" type="datetimeFigureOut">
              <a:rPr lang="en-US"/>
              <a:pPr>
                <a:defRPr/>
              </a:pPr>
              <a:t>10/1/2011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E3C1B83-E174-417C-B720-F68ABCBD72F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B330007-7B2F-4F4D-A253-943C1A0890EB}" type="datetimeFigureOut">
              <a:rPr lang="en-US"/>
              <a:pPr>
                <a:defRPr/>
              </a:pPr>
              <a:t>10/1/2011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F226BF9-8AAB-40B0-9983-77B31217EAA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D53EDE0-2C0E-4E54-A412-9986C621FF02}" type="datetimeFigureOut">
              <a:rPr lang="en-US"/>
              <a:pPr>
                <a:defRPr/>
              </a:pPr>
              <a:t>10/1/2011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A76517F-DEF9-4BD0-82D2-50305E1F078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C69C40E-6F35-4BE4-92C0-04EFB933CC15}" type="datetimeFigureOut">
              <a:rPr lang="en-US"/>
              <a:pPr>
                <a:defRPr/>
              </a:pPr>
              <a:t>10/1/2011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A4B78DC-1830-41D6-A3AF-1B15C557C83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13868D5-A92F-434D-AB24-A8FF56BFB697}" type="datetimeFigureOut">
              <a:rPr lang="en-US"/>
              <a:pPr>
                <a:defRPr/>
              </a:pPr>
              <a:t>10/1/2011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DB5BBC9-683A-4034-891A-C0C77C5EE10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434FB6F-D6DE-4305-A6D2-49D454ACC87C}" type="datetimeFigureOut">
              <a:rPr lang="en-US"/>
              <a:pPr>
                <a:defRPr/>
              </a:pPr>
              <a:t>10/1/2011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4925B4C-98BA-4C2A-8EB3-C6520473CDF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hyperlink" Target="http://en.wikipedia.org/wiki/Interstate_Commerce_Act_of_1887" TargetMode="Externa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openxmlformats.org/officeDocument/2006/relationships/hyperlink" Target="http://www.ourdocuments.gov/doc.php?doc=59" TargetMode="External"/><Relationship Id="rId2" Type="http://schemas.openxmlformats.org/officeDocument/2006/relationships/hyperlink" Target="http://en.wikipedia.org/wiki/Keating%E2%80%93Owen_Act" TargetMode="External"/><Relationship Id="rId1" Type="http://schemas.openxmlformats.org/officeDocument/2006/relationships/slideLayout" Target="../slideLayouts/slideLayout6.xml"/><Relationship Id="rId4" Type="http://schemas.openxmlformats.org/officeDocument/2006/relationships/hyperlink" Target="http://en.wikipedia.org/wiki/Hammer_v._Dagenhart" TargetMode="External"/></Relationships>
</file>

<file path=ppt/slides/_rels/slide102.xml.rels><?xml version="1.0" encoding="UTF-8" standalone="yes"?>
<Relationships xmlns="http://schemas.openxmlformats.org/package/2006/relationships"><Relationship Id="rId2" Type="http://schemas.openxmlformats.org/officeDocument/2006/relationships/hyperlink" Target="http://en.wikipedia.org/wiki/United_States" TargetMode="Externa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hyperlink" Target="http://en.wikipedia.org/wiki/New_Deal" TargetMode="Externa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3" Type="http://schemas.openxmlformats.org/officeDocument/2006/relationships/hyperlink" Target="http://en.wikipedia.org/wiki/Progressive_Era" TargetMode="External"/><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hyperlink" Target="http://en.wikipedia.org/wiki/Great_Society" TargetMode="External"/></Relationships>
</file>

<file path=ppt/slides/_rels/slide106.xml.rels><?xml version="1.0" encoding="UTF-8" standalone="yes"?>
<Relationships xmlns="http://schemas.openxmlformats.org/package/2006/relationships"><Relationship Id="rId2" Type="http://schemas.openxmlformats.org/officeDocument/2006/relationships/hyperlink" Target="http://en.wikipedia.org/wiki/Commerce_Clause" TargetMode="Externa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hyperlink" Target="http://en.wikipedia.org/wiki/Franklin_D._Roosevelt#First_New_Deal.2C_1933.E2.80.931934" TargetMode="Externa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3" Type="http://schemas.openxmlformats.org/officeDocument/2006/relationships/hyperlink" Target="http://en.wikipedia.org/wiki/Schechter_Poultry_Corp._v._United_States" TargetMode="External"/><Relationship Id="rId2" Type="http://schemas.openxmlformats.org/officeDocument/2006/relationships/hyperlink" Target="http://en.wikipedia.org/wiki/National_Industrial_Recovery_Act" TargetMode="Externa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3" Type="http://schemas.openxmlformats.org/officeDocument/2006/relationships/hyperlink" Target="http://en.wikipedia.org/wiki/Agricultural_Adjustment_Act" TargetMode="External"/><Relationship Id="rId2" Type="http://schemas.openxmlformats.org/officeDocument/2006/relationships/hyperlink" Target="http://en.wikipedia.org/wiki/National_Recovery_Administration" TargetMode="External"/><Relationship Id="rId1" Type="http://schemas.openxmlformats.org/officeDocument/2006/relationships/slideLayout" Target="../slideLayouts/slideLayout6.xml"/><Relationship Id="rId4" Type="http://schemas.openxmlformats.org/officeDocument/2006/relationships/hyperlink" Target="http://en.wikipedia.org/wiki/United_States_v._Butler"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Connecticut_Compromise"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3" Type="http://schemas.openxmlformats.org/officeDocument/2006/relationships/hyperlink" Target="http://en.wikipedia.org/wiki/Judiciary_Reorganization_Bill_of_1937" TargetMode="External"/><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3" Type="http://schemas.openxmlformats.org/officeDocument/2006/relationships/hyperlink" Target="http://en.wikipedia.org/wiki/The_switch_in_time_that_saved_nine" TargetMode="External"/><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2" Type="http://schemas.openxmlformats.org/officeDocument/2006/relationships/hyperlink" Target="http://en.wikipedia.org/wiki/Owen_Roberts" TargetMode="External"/><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3" Type="http://schemas.openxmlformats.org/officeDocument/2006/relationships/hyperlink" Target="http://en.wikipedia.org/wiki/National_Labor_Relations_Board_v._Jones_&amp;_Laughlin_Steel_Corporation" TargetMode="External"/><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3" Type="http://schemas.openxmlformats.org/officeDocument/2006/relationships/hyperlink" Target="http://en.wikipedia.org/wiki/Wickard_v._Filburn" TargetMode="External"/><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hyperlink" Target="http://en.wikipedia.org/wiki/Matching_funds" TargetMode="Externa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hyperlink" Target="http://en.wikipedia.org/wiki/Federalism_in_the_United_States" TargetMode="External"/><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2" Type="http://schemas.openxmlformats.org/officeDocument/2006/relationships/hyperlink" Target="http://en.wikipedia.org/wiki/Cooperative_federalism#United_States" TargetMode="External"/><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2" Type="http://schemas.openxmlformats.org/officeDocument/2006/relationships/hyperlink" Target="http://en.wikipedia.org/wiki/Interstate_Highway_System" TargetMode="Externa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3" Type="http://schemas.openxmlformats.org/officeDocument/2006/relationships/hyperlink" Target="http://en.wikipedia.org/wiki/Medicaid" TargetMode="External"/><Relationship Id="rId2" Type="http://schemas.openxmlformats.org/officeDocument/2006/relationships/hyperlink" Target="http://en.wikipedia.org/wiki/Medicare_(United_States)" TargetMode="External"/><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3" Type="http://schemas.openxmlformats.org/officeDocument/2006/relationships/hyperlink" Target="http://en.wikipedia.org/wiki/Constitution_in_Exile" TargetMode="External"/><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3" Type="http://schemas.openxmlformats.org/officeDocument/2006/relationships/hyperlink" Target="http://en.wikipedia.org/wiki/United_States_v._Lopez" TargetMode="External"/><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hyperlink" Target="http://en.wikipedia.org/wiki/Gun-Free_School_Zones_Act_of_1990" TargetMode="Externa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en.wikipedia.org/wiki/Category:United_States_federalism_case_law" TargetMode="External"/><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3" Type="http://schemas.openxmlformats.org/officeDocument/2006/relationships/hyperlink" Target="http://en.wikipedia.org/wiki/United_States_v._Morrison" TargetMode="External"/><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hyperlink" Target="http://www.answers.com/topic/violence-against-women-act" TargetMode="External"/><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3" Type="http://schemas.openxmlformats.org/officeDocument/2006/relationships/hyperlink" Target="http://en.wikipedia.org/wiki/Gonzales_v._Raich" TargetMode="External"/><Relationship Id="rId2" Type="http://schemas.openxmlformats.org/officeDocument/2006/relationships/notesSlide" Target="../notesSlides/notesSlide51.xml"/><Relationship Id="rId1" Type="http://schemas.openxmlformats.org/officeDocument/2006/relationships/slideLayout" Target="../slideLayouts/slideLayout6.xml"/><Relationship Id="rId5" Type="http://schemas.openxmlformats.org/officeDocument/2006/relationships/hyperlink" Target="http://en.wikipedia.org/wiki/California_Proposition_215_(1996)" TargetMode="External"/><Relationship Id="rId4" Type="http://schemas.openxmlformats.org/officeDocument/2006/relationships/hyperlink" Target="http://en.wikipedia.org/wiki/Controlled_Substances_Act" TargetMode="External"/></Relationships>
</file>

<file path=ppt/slides/_rels/slide135.xml.rels><?xml version="1.0" encoding="UTF-8" standalone="yes"?>
<Relationships xmlns="http://schemas.openxmlformats.org/package/2006/relationships"><Relationship Id="rId3" Type="http://schemas.openxmlformats.org/officeDocument/2006/relationships/hyperlink" Target="http://en.wikipedia.org/wiki/Gonzales_v._Raich#The_decision" TargetMode="External"/><Relationship Id="rId2" Type="http://schemas.openxmlformats.org/officeDocument/2006/relationships/hyperlink" Target="http://en.wikipedia.org/wiki/Supremacy_Clause" TargetMode="External"/><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2" Type="http://schemas.openxmlformats.org/officeDocument/2006/relationships/hyperlink" Target="http://theweakerparty.blogspot.com/2010/12/future-of-commerce-clause.html" TargetMode="External"/><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3" Type="http://schemas.openxmlformats.org/officeDocument/2006/relationships/hyperlink" Target="http://avalon.law.yale.edu/18th_century/art1.asp#1sec10" TargetMode="External"/><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2" Type="http://schemas.openxmlformats.org/officeDocument/2006/relationships/hyperlink" Target="http://en.wikipedia.org/wiki/Fourteenth_Amendment_to_the_United_States_Constitution"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2" Type="http://schemas.openxmlformats.org/officeDocument/2006/relationships/hyperlink" Target="http://en.wikipedia.org/wiki/Incorporation_of_the_Bill_of_Rights" TargetMode="External"/><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2" Type="http://schemas.openxmlformats.org/officeDocument/2006/relationships/hyperlink" Target="http://en.wikipedia.org/wiki/United_States_v._Cruikshank" TargetMode="External"/><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3" Type="http://schemas.openxmlformats.org/officeDocument/2006/relationships/hyperlink" Target="http://en.wikipedia.org/wiki/Gitlow_v._New_York" TargetMode="External"/><Relationship Id="rId2" Type="http://schemas.openxmlformats.org/officeDocument/2006/relationships/hyperlink" Target="http://en.wikipedia.org/wiki/Freedom_of_speech"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hyperlink" Target="http://en.wikipedia.org/wiki/United_States_patent_law" TargetMode="External"/><Relationship Id="rId3" Type="http://schemas.openxmlformats.org/officeDocument/2006/relationships/hyperlink" Target="http://en.wikipedia.org/wiki/Tariff" TargetMode="External"/><Relationship Id="rId7" Type="http://schemas.openxmlformats.org/officeDocument/2006/relationships/hyperlink" Target="http://en.wikipedia.org/wiki/United_States_copyright_law" TargetMode="External"/><Relationship Id="rId2" Type="http://schemas.openxmlformats.org/officeDocument/2006/relationships/hyperlink" Target="http://en.wikipedia.org/wiki/Subsidy" TargetMode="External"/><Relationship Id="rId1" Type="http://schemas.openxmlformats.org/officeDocument/2006/relationships/slideLayout" Target="../slideLayouts/slideLayout6.xml"/><Relationship Id="rId6" Type="http://schemas.openxmlformats.org/officeDocument/2006/relationships/hyperlink" Target="http://en.wikipedia.org/wiki/Foreign_policy_of_the_United_States" TargetMode="External"/><Relationship Id="rId5" Type="http://schemas.openxmlformats.org/officeDocument/2006/relationships/hyperlink" Target="http://en.wikipedia.org/wiki/Immigration_law" TargetMode="External"/><Relationship Id="rId4" Type="http://schemas.openxmlformats.org/officeDocument/2006/relationships/hyperlink" Target="http://en.wikipedia.org/wiki/Public_land" TargetMode="External"/><Relationship Id="rId9" Type="http://schemas.openxmlformats.org/officeDocument/2006/relationships/hyperlink" Target="http://en.wikipedia.org/wiki/Currency"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en.wikipedia.org/wiki/Insurance" TargetMode="External"/><Relationship Id="rId3" Type="http://schemas.openxmlformats.org/officeDocument/2006/relationships/hyperlink" Target="http://en.wikipedia.org/wiki/Inheritance" TargetMode="External"/><Relationship Id="rId7" Type="http://schemas.openxmlformats.org/officeDocument/2006/relationships/hyperlink" Target="http://en.wikipedia.org/wiki/Trade_union" TargetMode="External"/><Relationship Id="rId2" Type="http://schemas.openxmlformats.org/officeDocument/2006/relationships/hyperlink" Target="http://en.wikipedia.org/wiki/Property_law" TargetMode="External"/><Relationship Id="rId1" Type="http://schemas.openxmlformats.org/officeDocument/2006/relationships/slideLayout" Target="../slideLayouts/slideLayout6.xml"/><Relationship Id="rId6" Type="http://schemas.openxmlformats.org/officeDocument/2006/relationships/hyperlink" Target="http://en.wikipedia.org/wiki/Labour_law" TargetMode="External"/><Relationship Id="rId5" Type="http://schemas.openxmlformats.org/officeDocument/2006/relationships/hyperlink" Target="http://en.wikipedia.org/wiki/Banking" TargetMode="External"/><Relationship Id="rId10" Type="http://schemas.openxmlformats.org/officeDocument/2006/relationships/hyperlink" Target="http://en.wikipedia.org/wiki/Morals" TargetMode="External"/><Relationship Id="rId4" Type="http://schemas.openxmlformats.org/officeDocument/2006/relationships/hyperlink" Target="http://en.wikipedia.org/wiki/Commerce" TargetMode="External"/><Relationship Id="rId9" Type="http://schemas.openxmlformats.org/officeDocument/2006/relationships/hyperlink" Target="http://en.wikipedia.org/wiki/Family_law"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Special-purpose_district" TargetMode="External"/><Relationship Id="rId3" Type="http://schemas.openxmlformats.org/officeDocument/2006/relationships/hyperlink" Target="http://en.wikipedia.org/wiki/Federal_government_of_the_United_States" TargetMode="External"/><Relationship Id="rId7" Type="http://schemas.openxmlformats.org/officeDocument/2006/relationships/hyperlink" Target="http://en.wikipedia.org/wiki/County_(United_States)"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http://en.wikipedia.org/wiki/Cities" TargetMode="External"/><Relationship Id="rId5" Type="http://schemas.openxmlformats.org/officeDocument/2006/relationships/hyperlink" Target="http://en.wikipedia.org/wiki/Local_government_in_the_United_States" TargetMode="External"/><Relationship Id="rId4" Type="http://schemas.openxmlformats.org/officeDocument/2006/relationships/hyperlink" Target="http://en.wikipedia.org/wiki/U.S._state" TargetMode="External"/></Relationships>
</file>

<file path=ppt/slides/_rels/slide30.xml.rels><?xml version="1.0" encoding="UTF-8" standalone="yes"?>
<Relationships xmlns="http://schemas.openxmlformats.org/package/2006/relationships"><Relationship Id="rId8" Type="http://schemas.openxmlformats.org/officeDocument/2006/relationships/hyperlink" Target="http://en.wikipedia.org/wiki/Land_use" TargetMode="External"/><Relationship Id="rId3" Type="http://schemas.openxmlformats.org/officeDocument/2006/relationships/hyperlink" Target="http://en.wikipedia.org/wiki/Quarantine" TargetMode="External"/><Relationship Id="rId7" Type="http://schemas.openxmlformats.org/officeDocument/2006/relationships/hyperlink" Target="http://en.wikipedia.org/wiki/Corporations_law" TargetMode="External"/><Relationship Id="rId12" Type="http://schemas.openxmlformats.org/officeDocument/2006/relationships/hyperlink" Target="http://en.wikipedia.org/wiki/Civil_service" TargetMode="External"/><Relationship Id="rId2" Type="http://schemas.openxmlformats.org/officeDocument/2006/relationships/hyperlink" Target="http://en.wikipedia.org/wiki/Public_health" TargetMode="External"/><Relationship Id="rId1" Type="http://schemas.openxmlformats.org/officeDocument/2006/relationships/slideLayout" Target="../slideLayouts/slideLayout6.xml"/><Relationship Id="rId6" Type="http://schemas.openxmlformats.org/officeDocument/2006/relationships/hyperlink" Target="http://en.wikipedia.org/wiki/Building_code" TargetMode="External"/><Relationship Id="rId11" Type="http://schemas.openxmlformats.org/officeDocument/2006/relationships/hyperlink" Target="http://en.wikipedia.org/wiki/Election" TargetMode="External"/><Relationship Id="rId5" Type="http://schemas.openxmlformats.org/officeDocument/2006/relationships/hyperlink" Target="http://en.wikipedia.org/wiki/Eminent_domain" TargetMode="External"/><Relationship Id="rId10" Type="http://schemas.openxmlformats.org/officeDocument/2006/relationships/hyperlink" Target="http://en.wikipedia.org/wiki/Mineral_rights" TargetMode="External"/><Relationship Id="rId4" Type="http://schemas.openxmlformats.org/officeDocument/2006/relationships/hyperlink" Target="http://en.wikipedia.org/wiki/Public_works" TargetMode="External"/><Relationship Id="rId9" Type="http://schemas.openxmlformats.org/officeDocument/2006/relationships/hyperlink" Target="http://en.wikipedia.org/wiki/Water_law"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hyperlink" Target="http://en.wikipedia.org/wiki/Police_powers" TargetMode="External"/><Relationship Id="rId2" Type="http://schemas.openxmlformats.org/officeDocument/2006/relationships/hyperlink" Target="http://legal-dictionary.thefreedictionary.com/Police+Power" TargetMode="Externa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hyperlink" Target="http://en.wikipedia.org/wiki/General_welfare" TargetMode="External"/><Relationship Id="rId2" Type="http://schemas.openxmlformats.org/officeDocument/2006/relationships/hyperlink" Target="http://en.wikipedia.org/wiki/Regulation" TargetMode="External"/><Relationship Id="rId1" Type="http://schemas.openxmlformats.org/officeDocument/2006/relationships/slideLayout" Target="../slideLayouts/slideLayout6.xml"/><Relationship Id="rId6" Type="http://schemas.openxmlformats.org/officeDocument/2006/relationships/hyperlink" Target="http://en.wikipedia.org/wiki/Safety" TargetMode="External"/><Relationship Id="rId5" Type="http://schemas.openxmlformats.org/officeDocument/2006/relationships/hyperlink" Target="http://en.wikipedia.org/wiki/Health" TargetMode="External"/><Relationship Id="rId4" Type="http://schemas.openxmlformats.org/officeDocument/2006/relationships/hyperlink" Target="http://en.wikipedia.org/wiki/Morals"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http://www.h-gac.com/"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hyperlink" Target="http://www.aei.org/outlook/12743" TargetMode="Externa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hyperlink" Target="http://en.wikipedia.org/wiki/City" TargetMode="Externa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hyperlink" Target="http://en.wikipedia.org/wiki/County" TargetMode="Externa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hyperlink" Target="http://en.wikipedia.org/wiki/John_Forrest_Dillon" TargetMode="Externa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hyperlink" Target="http://en.wikipedia.org/wiki/Cooley_Doctrine#Cooley_Doctrine" TargetMode="Externa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hyperlink" Target="http://www.usconstitution.net/plan_brit.html"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hyperlink" Target="http://en.wikipedia.org/wiki/Virginia_Plan"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hyperlink" Target="http://en.wikipedia.org/wiki/Connecticut_Compromise"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hyperlink" Target="http://www.constitution.org/fed/federa41.htm" TargetMode="Externa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hyperlink" Target="http://www.constitution.org/fed/federa43.htm" TargetMode="External"/><Relationship Id="rId2" Type="http://schemas.openxmlformats.org/officeDocument/2006/relationships/hyperlink" Target="http://www.constitution.org/fed/federa42.htm" TargetMode="External"/><Relationship Id="rId1" Type="http://schemas.openxmlformats.org/officeDocument/2006/relationships/slideLayout" Target="../slideLayouts/slideLayout6.xml"/><Relationship Id="rId4" Type="http://schemas.openxmlformats.org/officeDocument/2006/relationships/hyperlink" Target="http://www.constitution.org/fed/federa44.htm"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http://www.constitution.org/fed/federa45.htm"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hyperlink" Target="http://en.wikipedia.org/wiki/Concurrent_powers" TargetMode="Externa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hyperlink" Target="http://avalon.law.yale.edu/18th_century/art1.asp#1sec8"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hyperlink" Target="http://avalon.law.yale.edu/18th_century/art1.asp#1sec9"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Peace_of_Westphalia"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hyperlink" Target="http://en.wikipedia.org/wiki/Country" TargetMode="External"/><Relationship Id="rId4" Type="http://schemas.openxmlformats.org/officeDocument/2006/relationships/hyperlink" Target="http://en.wikipedia.org/wiki/Westphalian_sovereignty" TargetMode="Externa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hyperlink" Target="http://www.ourdocuments.gov/doc.php?flash=old&amp;doc=68" TargetMode="External"/><Relationship Id="rId2" Type="http://schemas.openxmlformats.org/officeDocument/2006/relationships/hyperlink" Target="http://en.wikipedia.org/wiki/Social_Security_Act#Creation:_The_Social_Security_Act" TargetMode="External"/><Relationship Id="rId1" Type="http://schemas.openxmlformats.org/officeDocument/2006/relationships/slideLayout" Target="../slideLayouts/slideLayout6.xml"/><Relationship Id="rId6" Type="http://schemas.openxmlformats.org/officeDocument/2006/relationships/hyperlink" Target="http://www.ssa.gov/history/court.html" TargetMode="External"/><Relationship Id="rId5" Type="http://schemas.openxmlformats.org/officeDocument/2006/relationships/hyperlink" Target="http://www.answers.com/topic/helvering-v-davis-1" TargetMode="External"/><Relationship Id="rId4" Type="http://schemas.openxmlformats.org/officeDocument/2006/relationships/hyperlink" Target="http://en.wikipedia.org/wiki/Helvering_v._Davis" TargetMode="Externa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hyperlink" Target="http://caselaw.lp.findlaw.com/data/constitution/article01/44.html" TargetMode="External"/><Relationship Id="rId2" Type="http://schemas.openxmlformats.org/officeDocument/2006/relationships/hyperlink" Target="http://en.wikipedia.org/wiki/McCulloch_v._Maryland" TargetMode="Externa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3" Type="http://schemas.openxmlformats.org/officeDocument/2006/relationships/hyperlink" Target="http://en.wikipedia.org/wiki/Commerce_Clause" TargetMode="External"/><Relationship Id="rId2" Type="http://schemas.openxmlformats.org/officeDocument/2006/relationships/hyperlink" Target="http://www.law.cornell.edu/wex/commerce_clause" TargetMode="External"/><Relationship Id="rId1" Type="http://schemas.openxmlformats.org/officeDocument/2006/relationships/slideLayout" Target="../slideLayouts/slideLayout6.xml"/><Relationship Id="rId5" Type="http://schemas.openxmlformats.org/officeDocument/2006/relationships/hyperlink" Target="http://law2.umkc.edu/faculty/projects/ftrials/conlaw/statecommerce.htm" TargetMode="External"/><Relationship Id="rId4" Type="http://schemas.openxmlformats.org/officeDocument/2006/relationships/hyperlink" Target="http://caselaw.lp.findlaw.com/data/constitution/article01/28.html#5" TargetMode="Externa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hyperlink" Target="http://en.wikipedia.org/wiki/Gibbons_v._Ogden" TargetMode="Externa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dirty="0" smtClean="0"/>
              <a:t>GOVT 2301</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
            </a:r>
            <a:br>
              <a:rPr lang="en-US" dirty="0" smtClean="0"/>
            </a:br>
            <a:r>
              <a:rPr lang="en-US" dirty="0" smtClean="0"/>
              <a:t>Federalism</a:t>
            </a:r>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6126162"/>
          </a:xfrm>
        </p:spPr>
        <p:txBody>
          <a:bodyPr/>
          <a:lstStyle/>
          <a:p>
            <a:r>
              <a:rPr lang="en-US" dirty="0" smtClean="0"/>
              <a:t>The American Federal system grants sovereignty to two levels of government.</a:t>
            </a:r>
            <a:br>
              <a:rPr lang="en-US" dirty="0" smtClean="0"/>
            </a:br>
            <a:r>
              <a:rPr lang="en-US" dirty="0" smtClean="0"/>
              <a:t/>
            </a:r>
            <a:br>
              <a:rPr lang="en-US" dirty="0" smtClean="0"/>
            </a:br>
            <a:r>
              <a:rPr lang="en-US" dirty="0" smtClean="0"/>
              <a:t>This was not an anticipated outcome of the Constitutional Convention.</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Beginning in the 1880s, </a:t>
            </a:r>
            <a:r>
              <a:rPr lang="en-US" dirty="0" smtClean="0">
                <a:hlinkClick r:id="rId2"/>
              </a:rPr>
              <a:t>Interstate Commerce Act of 1887</a:t>
            </a:r>
            <a:r>
              <a:rPr lang="en-US" dirty="0" smtClean="0"/>
              <a:t>, national institutions had been established that began interfering with state sovereignty. </a:t>
            </a:r>
            <a:br>
              <a:rPr lang="en-US" dirty="0" smtClean="0"/>
            </a:br>
            <a:r>
              <a:rPr lang="en-US" dirty="0" smtClean="0"/>
              <a:t/>
            </a:r>
            <a:br>
              <a:rPr lang="en-US" dirty="0" smtClean="0"/>
            </a:br>
            <a:r>
              <a:rPr lang="en-US" dirty="0" smtClean="0"/>
              <a:t>Some laws were found unconstitutional, but not all of them.</a:t>
            </a:r>
            <a:endParaRPr lang="en-US"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An example of unconstitutional legislation: </a:t>
            </a:r>
            <a:br>
              <a:rPr lang="en-US" dirty="0" smtClean="0"/>
            </a:br>
            <a:r>
              <a:rPr lang="en-US" dirty="0" smtClean="0"/>
              <a:t/>
            </a:r>
            <a:br>
              <a:rPr lang="en-US" dirty="0" smtClean="0"/>
            </a:br>
            <a:r>
              <a:rPr lang="en-US" dirty="0" smtClean="0"/>
              <a:t>The </a:t>
            </a:r>
            <a:r>
              <a:rPr lang="en-US" dirty="0" smtClean="0">
                <a:hlinkClick r:id="rId2"/>
              </a:rPr>
              <a:t>Keating-Owen</a:t>
            </a:r>
            <a:r>
              <a:rPr lang="en-US" dirty="0" smtClean="0"/>
              <a:t> </a:t>
            </a:r>
            <a:r>
              <a:rPr lang="en-US" dirty="0" smtClean="0">
                <a:hlinkClick r:id="rId3"/>
              </a:rPr>
              <a:t>Act of 1916</a:t>
            </a:r>
            <a:r>
              <a:rPr lang="en-US" dirty="0" smtClean="0"/>
              <a:t>, which outlawed child labor, was found unconstitutional in </a:t>
            </a:r>
            <a:r>
              <a:rPr lang="en-US" dirty="0" smtClean="0">
                <a:hlinkClick r:id="rId4"/>
              </a:rPr>
              <a:t>Hammer v. </a:t>
            </a:r>
            <a:r>
              <a:rPr lang="en-US" dirty="0" err="1" smtClean="0">
                <a:hlinkClick r:id="rId4"/>
              </a:rPr>
              <a:t>Dagenhart</a:t>
            </a:r>
            <a:r>
              <a:rPr lang="en-US" dirty="0" smtClean="0"/>
              <a:t>.</a:t>
            </a:r>
            <a:endParaRPr 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“In our view the necessary effect of this act is, by means of a prohibition against the movement in interstate commerce of ordinary commercial commodities to regulate the hours of labor of children in factories and mines within the states, a purely </a:t>
            </a:r>
            <a:r>
              <a:rPr lang="en-US" dirty="0" smtClean="0">
                <a:hlinkClick r:id="rId2" action="ppaction://hlinkfile" tooltip="United States"/>
              </a:rPr>
              <a:t>state</a:t>
            </a:r>
            <a:r>
              <a:rPr lang="en-US" dirty="0" smtClean="0"/>
              <a:t> authority.”</a:t>
            </a:r>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a:hlinkClick r:id="rId2"/>
              </a:rPr>
              <a:t>The New Deal</a:t>
            </a:r>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“New Deal” is the term given to a series of laws passed in the wake of the Great Depression that granted addition powers to the national government on the premise that states were not able to effectively handle the emergency.</a:t>
            </a:r>
            <a:endParaRPr lang="en-US"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6126162"/>
          </a:xfrm>
        </p:spPr>
        <p:txBody>
          <a:bodyPr/>
          <a:lstStyle/>
          <a:p>
            <a:r>
              <a:rPr lang="en-US" dirty="0" smtClean="0"/>
              <a:t>Also important: </a:t>
            </a:r>
            <a:r>
              <a:rPr lang="en-US" dirty="0" smtClean="0">
                <a:hlinkClick r:id="rId3"/>
              </a:rPr>
              <a:t/>
            </a:r>
            <a:br>
              <a:rPr lang="en-US" dirty="0" smtClean="0">
                <a:hlinkClick r:id="rId3"/>
              </a:rPr>
            </a:br>
            <a:r>
              <a:rPr lang="en-US" dirty="0" smtClean="0">
                <a:hlinkClick r:id="rId3"/>
              </a:rPr>
              <a:t/>
            </a:r>
            <a:br>
              <a:rPr lang="en-US" dirty="0" smtClean="0">
                <a:hlinkClick r:id="rId3"/>
              </a:rPr>
            </a:br>
            <a:r>
              <a:rPr lang="en-US" dirty="0" smtClean="0">
                <a:hlinkClick r:id="rId3"/>
              </a:rPr>
              <a:t>The Progressive Era</a:t>
            </a:r>
            <a:r>
              <a:rPr lang="en-US" dirty="0" smtClean="0"/>
              <a:t/>
            </a:r>
            <a:br>
              <a:rPr lang="en-US" dirty="0" smtClean="0"/>
            </a:br>
            <a:r>
              <a:rPr lang="en-US" dirty="0" smtClean="0">
                <a:hlinkClick r:id="rId4"/>
              </a:rPr>
              <a:t>The Great Society</a:t>
            </a:r>
            <a:endParaRPr lang="en-US" dirty="0" smtClean="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New Deal necessitated a reinterpretation of constitutional language, notable the definition of the word: “</a:t>
            </a:r>
            <a:r>
              <a:rPr lang="en-US" dirty="0" smtClean="0">
                <a:hlinkClick r:id="rId2"/>
              </a:rPr>
              <a:t>commerce</a:t>
            </a:r>
            <a:r>
              <a:rPr lang="en-US" dirty="0" smtClean="0"/>
              <a:t>” </a:t>
            </a:r>
            <a:endParaRPr lang="en-US"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During </a:t>
            </a:r>
            <a:r>
              <a:rPr lang="en-US" dirty="0" smtClean="0">
                <a:hlinkClick r:id="rId2"/>
              </a:rPr>
              <a:t>FDR’s first term</a:t>
            </a:r>
            <a:r>
              <a:rPr lang="en-US" dirty="0" smtClean="0"/>
              <a:t>, the Supreme Court did not find New Deal legislation constitutional. They held a rigid view of commerce. </a:t>
            </a:r>
            <a:endParaRPr lang="en-US"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Found unconstitutional: </a:t>
            </a:r>
            <a:br>
              <a:rPr lang="en-US" dirty="0" smtClean="0"/>
            </a:br>
            <a:r>
              <a:rPr lang="en-US" dirty="0" smtClean="0"/>
              <a:t/>
            </a:r>
            <a:br>
              <a:rPr lang="en-US" dirty="0" smtClean="0"/>
            </a:br>
            <a:r>
              <a:rPr lang="en-US" dirty="0" smtClean="0">
                <a:hlinkClick r:id="rId2"/>
              </a:rPr>
              <a:t>National Industrial Recovery Act</a:t>
            </a:r>
            <a:r>
              <a:rPr lang="en-US" dirty="0" smtClean="0"/>
              <a:t> </a:t>
            </a:r>
            <a:br>
              <a:rPr lang="en-US" dirty="0" smtClean="0"/>
            </a:br>
            <a:r>
              <a:rPr lang="en-US" dirty="0" smtClean="0"/>
              <a:t/>
            </a:r>
            <a:br>
              <a:rPr lang="en-US" dirty="0" smtClean="0"/>
            </a:br>
            <a:r>
              <a:rPr lang="en-US" dirty="0" smtClean="0"/>
              <a:t>in</a:t>
            </a:r>
            <a:br>
              <a:rPr lang="en-US" dirty="0" smtClean="0"/>
            </a:br>
            <a:r>
              <a:rPr lang="en-US" dirty="0" smtClean="0"/>
              <a:t/>
            </a:r>
            <a:br>
              <a:rPr lang="en-US" dirty="0" smtClean="0"/>
            </a:br>
            <a:r>
              <a:rPr lang="en-US" dirty="0" smtClean="0"/>
              <a:t> </a:t>
            </a:r>
            <a:r>
              <a:rPr lang="en-US" dirty="0" smtClean="0">
                <a:hlinkClick r:id="rId3"/>
              </a:rPr>
              <a:t>Schechter Poultry Corp. </a:t>
            </a:r>
            <a:br>
              <a:rPr lang="en-US" dirty="0" smtClean="0">
                <a:hlinkClick r:id="rId3"/>
              </a:rPr>
            </a:br>
            <a:r>
              <a:rPr lang="en-US" dirty="0" smtClean="0">
                <a:hlinkClick r:id="rId3"/>
              </a:rPr>
              <a:t>v. United States</a:t>
            </a:r>
            <a:r>
              <a:rPr lang="en-US" dirty="0" smtClean="0"/>
              <a:t/>
            </a:r>
            <a:br>
              <a:rPr lang="en-US" dirty="0" smtClean="0"/>
            </a:br>
            <a:endParaRPr lang="en-US"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Found unconstitutional: </a:t>
            </a:r>
            <a:r>
              <a:rPr lang="en-US" dirty="0" smtClean="0">
                <a:hlinkClick r:id="rId2"/>
              </a:rPr>
              <a:t/>
            </a:r>
            <a:br>
              <a:rPr lang="en-US" dirty="0" smtClean="0">
                <a:hlinkClick r:id="rId2"/>
              </a:rPr>
            </a:br>
            <a:r>
              <a:rPr lang="en-US" dirty="0" smtClean="0">
                <a:hlinkClick r:id="rId2"/>
              </a:rPr>
              <a:t/>
            </a:r>
            <a:br>
              <a:rPr lang="en-US" dirty="0" smtClean="0">
                <a:hlinkClick r:id="rId2"/>
              </a:rPr>
            </a:br>
            <a:r>
              <a:rPr lang="en-US" b="1" dirty="0" smtClean="0"/>
              <a:t> </a:t>
            </a:r>
            <a:r>
              <a:rPr lang="en-US" dirty="0" smtClean="0">
                <a:hlinkClick r:id="rId3"/>
              </a:rPr>
              <a:t>Agricultural Adjustment Act</a:t>
            </a:r>
            <a:r>
              <a:rPr lang="en-US" dirty="0" smtClean="0"/>
              <a:t> </a:t>
            </a:r>
            <a:br>
              <a:rPr lang="en-US" dirty="0" smtClean="0"/>
            </a:br>
            <a:r>
              <a:rPr lang="en-US" dirty="0" smtClean="0"/>
              <a:t/>
            </a:r>
            <a:br>
              <a:rPr lang="en-US" dirty="0" smtClean="0"/>
            </a:br>
            <a:r>
              <a:rPr lang="en-US" dirty="0" smtClean="0"/>
              <a:t>in</a:t>
            </a:r>
            <a:br>
              <a:rPr lang="en-US" dirty="0" smtClean="0"/>
            </a:br>
            <a:r>
              <a:rPr lang="en-US" dirty="0" smtClean="0"/>
              <a:t/>
            </a:r>
            <a:br>
              <a:rPr lang="en-US" dirty="0" smtClean="0"/>
            </a:br>
            <a:r>
              <a:rPr lang="en-US" dirty="0" smtClean="0">
                <a:hlinkClick r:id="rId4"/>
              </a:rPr>
              <a:t>United States v. Butler</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6126162"/>
          </a:xfrm>
        </p:spPr>
        <p:txBody>
          <a:bodyPr/>
          <a:lstStyle/>
          <a:p>
            <a:r>
              <a:rPr lang="en-US" dirty="0" smtClean="0"/>
              <a:t>The division between the national and state level was </a:t>
            </a:r>
            <a:r>
              <a:rPr lang="en-US" dirty="0"/>
              <a:t>the result of the compromise in the constitutional convention dubbed “</a:t>
            </a:r>
            <a:r>
              <a:rPr lang="en-US" dirty="0">
                <a:hlinkClick r:id="rId3"/>
              </a:rPr>
              <a:t>The Great Compromise</a:t>
            </a:r>
            <a:r>
              <a:rPr lang="en-US" dirty="0" smtClean="0"/>
              <a:t>.”</a:t>
            </a:r>
            <a:endParaRPr lang="en-US" dirty="0" smtClean="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74638"/>
            <a:ext cx="8229600" cy="6126162"/>
          </a:xfrm>
        </p:spPr>
        <p:txBody>
          <a:bodyPr/>
          <a:lstStyle/>
          <a:p>
            <a:r>
              <a:rPr lang="en-US" dirty="0" smtClean="0"/>
              <a:t>This led to a conflict between the executive and judicial branches that came to a head in the </a:t>
            </a:r>
            <a:r>
              <a:rPr lang="en-US" dirty="0" smtClean="0">
                <a:hlinkClick r:id="rId3"/>
              </a:rPr>
              <a:t>court packing scheme</a:t>
            </a:r>
            <a:r>
              <a:rPr lang="en-US" dirty="0" smtClean="0"/>
              <a:t>.</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74638"/>
            <a:ext cx="8229600" cy="6126162"/>
          </a:xfrm>
        </p:spPr>
        <p:txBody>
          <a:bodyPr/>
          <a:lstStyle/>
          <a:p>
            <a:r>
              <a:rPr lang="en-US" dirty="0" smtClean="0"/>
              <a:t>In order to resist the effort to add new members to the court, the court </a:t>
            </a:r>
            <a:r>
              <a:rPr lang="en-US" dirty="0" smtClean="0">
                <a:hlinkClick r:id="rId3"/>
              </a:rPr>
              <a:t>began reversing</a:t>
            </a:r>
            <a:r>
              <a:rPr lang="en-US" dirty="0" smtClean="0"/>
              <a:t> its opinions of certain New Deal policies.</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key switch was by </a:t>
            </a:r>
            <a:r>
              <a:rPr lang="en-US" dirty="0" smtClean="0">
                <a:hlinkClick r:id="rId2"/>
              </a:rPr>
              <a:t>Justice Owen Roberts</a:t>
            </a:r>
            <a:r>
              <a:rPr lang="en-US" dirty="0" smtClean="0"/>
              <a:t>.</a:t>
            </a:r>
            <a:endParaRPr lang="en-US"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two most consequential cases: </a:t>
            </a:r>
            <a:endParaRPr 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229600" cy="6126162"/>
          </a:xfrm>
        </p:spPr>
        <p:txBody>
          <a:bodyPr/>
          <a:lstStyle/>
          <a:p>
            <a:pPr eaLnBrk="1" hangingPunct="1"/>
            <a:r>
              <a:rPr lang="en-US" smtClean="0">
                <a:hlinkClick r:id="rId3"/>
              </a:rPr>
              <a:t>National Labor Relations Board v. Jones &amp; Laughlin Steel</a:t>
            </a:r>
            <a:r>
              <a:rPr lang="en-US" smtClean="0"/>
              <a:t/>
            </a:r>
            <a:br>
              <a:rPr lang="en-US" smtClean="0"/>
            </a:br>
            <a:r>
              <a:rPr lang="en-US" smtClean="0"/>
              <a:t/>
            </a:r>
            <a:br>
              <a:rPr lang="en-US" smtClean="0"/>
            </a:br>
            <a:r>
              <a:rPr lang="en-US" sz="4000" smtClean="0"/>
              <a:t>1937 - The Wagner Act, which authorized the national government to force corporations to recognize labor unions was found constitutional because labor was included in the definition of commerce.</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457200" y="274638"/>
            <a:ext cx="8229600" cy="6126162"/>
          </a:xfrm>
        </p:spPr>
        <p:txBody>
          <a:bodyPr/>
          <a:lstStyle/>
          <a:p>
            <a:pPr eaLnBrk="1" hangingPunct="1"/>
            <a:r>
              <a:rPr lang="en-US" smtClean="0">
                <a:hlinkClick r:id="rId3"/>
              </a:rPr>
              <a:t>Wickard v. Filburn </a:t>
            </a:r>
            <a:r>
              <a:rPr lang="en-US" smtClean="0"/>
              <a:t/>
            </a:r>
            <a:br>
              <a:rPr lang="en-US" smtClean="0"/>
            </a:br>
            <a:r>
              <a:rPr lang="en-US" smtClean="0"/>
              <a:t/>
            </a:r>
            <a:br>
              <a:rPr lang="en-US" smtClean="0"/>
            </a:br>
            <a:r>
              <a:rPr lang="en-US" smtClean="0"/>
              <a:t>1942 - The concept of interstate commerce was expanded to allow for national regulation of intrastate activity if intrastate activity affects interstate activity.</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For almost 60 years no major piece of legislation regarding the commerce clause that allowed for an expansion of national power was found unconstitutional.</a:t>
            </a:r>
            <a:br>
              <a:rPr lang="en-US" dirty="0" smtClean="0"/>
            </a:br>
            <a:r>
              <a:rPr lang="en-US" dirty="0" smtClean="0"/>
              <a:t/>
            </a:r>
            <a:br>
              <a:rPr lang="en-US" dirty="0" smtClean="0"/>
            </a:br>
            <a:r>
              <a:rPr lang="en-US" dirty="0" smtClean="0"/>
              <a:t>This was due at least in part to Democratic successes in presidential elections.</a:t>
            </a:r>
            <a:endParaRPr lang="en-US"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Many of these policies placed the national government in a cooperative relationship with the states and local governments. </a:t>
            </a:r>
            <a:br>
              <a:rPr lang="en-US" dirty="0" smtClean="0"/>
            </a:br>
            <a:r>
              <a:rPr lang="en-US" dirty="0" smtClean="0"/>
              <a:t/>
            </a:r>
            <a:br>
              <a:rPr lang="en-US" dirty="0" smtClean="0"/>
            </a:br>
            <a:r>
              <a:rPr lang="en-US" dirty="0" smtClean="0"/>
              <a:t>The national government would establish an objective and encourage the states to go along.</a:t>
            </a:r>
            <a:endParaRPr lang="en-US" dirty="0"/>
          </a:p>
        </p:txBody>
      </p:sp>
    </p:spTree>
    <p:extLst>
      <p:ext uri="{BB962C8B-B14F-4D97-AF65-F5344CB8AC3E}">
        <p14:creationId xmlns:p14="http://schemas.microsoft.com/office/powerpoint/2010/main" val="300511051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Often these are implemented with </a:t>
            </a:r>
            <a:r>
              <a:rPr lang="en-US" dirty="0" smtClean="0">
                <a:hlinkClick r:id="rId2"/>
              </a:rPr>
              <a:t>matching grants</a:t>
            </a:r>
            <a:r>
              <a:rPr lang="en-US" dirty="0" smtClean="0"/>
              <a:t>. </a:t>
            </a:r>
            <a:r>
              <a:rPr lang="en-US" dirty="0" smtClean="0"/>
              <a:t/>
            </a:r>
            <a:br>
              <a:rPr lang="en-US" dirty="0" smtClean="0"/>
            </a:br>
            <a:r>
              <a:rPr lang="en-US" dirty="0" smtClean="0"/>
              <a:t/>
            </a:r>
            <a:br>
              <a:rPr lang="en-US" dirty="0" smtClean="0"/>
            </a:br>
            <a:r>
              <a:rPr lang="en-US" dirty="0" smtClean="0"/>
              <a:t>The national government would encourage the states to engage in certain endeavors by matching state dollars with federal dollars. </a:t>
            </a:r>
            <a:endParaRPr lang="en-US" dirty="0"/>
          </a:p>
        </p:txBody>
      </p:sp>
    </p:spTree>
    <p:extLst>
      <p:ext uri="{BB962C8B-B14F-4D97-AF65-F5344CB8AC3E}">
        <p14:creationId xmlns:p14="http://schemas.microsoft.com/office/powerpoint/2010/main" val="98363522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One of the first area projects funded with matching federal dollars was the dredging of the Port of Houston.</a:t>
            </a:r>
            <a:endParaRPr lang="en-US" dirty="0"/>
          </a:p>
        </p:txBody>
      </p:sp>
    </p:spTree>
    <p:extLst>
      <p:ext uri="{BB962C8B-B14F-4D97-AF65-F5344CB8AC3E}">
        <p14:creationId xmlns:p14="http://schemas.microsoft.com/office/powerpoint/2010/main" val="531164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You might want to look through a couple of web resources: First, Wikipedia’s: </a:t>
            </a:r>
            <a:r>
              <a:rPr lang="en-US" dirty="0" smtClean="0">
                <a:hlinkClick r:id="rId2"/>
              </a:rPr>
              <a:t>Federalism in the United </a:t>
            </a:r>
            <a:r>
              <a:rPr lang="en-US" dirty="0" smtClean="0">
                <a:hlinkClick r:id="rId2"/>
              </a:rPr>
              <a:t>States</a:t>
            </a:r>
            <a:r>
              <a:rPr lang="en-US" dirty="0" smtClean="0"/>
              <a:t>.</a:t>
            </a:r>
            <a:endParaRPr lang="en-US"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Other Examples </a:t>
            </a:r>
            <a:r>
              <a:rPr lang="en-US" dirty="0" smtClean="0"/>
              <a:t>of Such Policies: </a:t>
            </a:r>
            <a:br>
              <a:rPr lang="en-US" dirty="0" smtClean="0"/>
            </a:br>
            <a:r>
              <a:rPr lang="en-US" dirty="0" smtClean="0"/>
              <a:t/>
            </a:r>
            <a:br>
              <a:rPr lang="en-US" dirty="0" smtClean="0"/>
            </a:br>
            <a:r>
              <a:rPr lang="en-US" dirty="0" smtClean="0"/>
              <a:t>Welfare</a:t>
            </a:r>
            <a:br>
              <a:rPr lang="en-US" dirty="0" smtClean="0"/>
            </a:br>
            <a:r>
              <a:rPr lang="en-US" dirty="0" smtClean="0"/>
              <a:t>Education</a:t>
            </a:r>
            <a:br>
              <a:rPr lang="en-US" dirty="0" smtClean="0"/>
            </a:br>
            <a:r>
              <a:rPr lang="en-US" dirty="0" smtClean="0"/>
              <a:t>Transportation</a:t>
            </a:r>
            <a:br>
              <a:rPr lang="en-US" dirty="0" smtClean="0"/>
            </a:br>
            <a:r>
              <a:rPr lang="en-US" dirty="0" smtClean="0"/>
              <a:t>Health Care</a:t>
            </a:r>
            <a:endParaRPr lang="en-US" dirty="0"/>
          </a:p>
        </p:txBody>
      </p:sp>
    </p:spTree>
    <p:extLst>
      <p:ext uri="{BB962C8B-B14F-4D97-AF65-F5344CB8AC3E}">
        <p14:creationId xmlns:p14="http://schemas.microsoft.com/office/powerpoint/2010/main" val="3601394063"/>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Some researchers have called this era: </a:t>
            </a:r>
            <a:r>
              <a:rPr lang="en-US" dirty="0" smtClean="0">
                <a:hlinkClick r:id="rId2"/>
              </a:rPr>
              <a:t>Cooperative Federalism</a:t>
            </a:r>
            <a:r>
              <a:rPr lang="en-US" dirty="0" smtClean="0"/>
              <a:t>.</a:t>
            </a:r>
            <a:br>
              <a:rPr lang="en-US" dirty="0" smtClean="0"/>
            </a:br>
            <a:r>
              <a:rPr lang="en-US" dirty="0" smtClean="0"/>
              <a:t/>
            </a:r>
            <a:br>
              <a:rPr lang="en-US" dirty="0" smtClean="0"/>
            </a:br>
            <a:r>
              <a:rPr lang="en-US" dirty="0" smtClean="0"/>
              <a:t>Whereas the relationship between the national and state governments previously had resembled a layer cake, they suddenly resembled a marble cake. </a:t>
            </a:r>
            <a:endParaRPr lang="en-US" dirty="0"/>
          </a:p>
        </p:txBody>
      </p:sp>
    </p:spTree>
    <p:extLst>
      <p:ext uri="{BB962C8B-B14F-4D97-AF65-F5344CB8AC3E}">
        <p14:creationId xmlns:p14="http://schemas.microsoft.com/office/powerpoint/2010/main" val="404988445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Interstate Highway System</a:t>
            </a:r>
            <a:r>
              <a:rPr lang="en-US" dirty="0" smtClean="0"/>
              <a:t/>
            </a:r>
            <a:br>
              <a:rPr lang="en-US" dirty="0" smtClean="0"/>
            </a:br>
            <a:r>
              <a:rPr lang="en-US" dirty="0" smtClean="0"/>
              <a:t/>
            </a:r>
            <a:br>
              <a:rPr lang="en-US" dirty="0" smtClean="0"/>
            </a:br>
            <a:r>
              <a:rPr lang="en-US" dirty="0" smtClean="0"/>
              <a:t> primarily built with a mix of 90% FHWA funds from the Highway Trust Fund and 10% matching state DOT funds.</a:t>
            </a:r>
            <a:endParaRPr lang="en-US" dirty="0"/>
          </a:p>
        </p:txBody>
      </p:sp>
    </p:spTree>
    <p:extLst>
      <p:ext uri="{BB962C8B-B14F-4D97-AF65-F5344CB8AC3E}">
        <p14:creationId xmlns:p14="http://schemas.microsoft.com/office/powerpoint/2010/main" val="4222754016"/>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Medicare</a:t>
            </a:r>
            <a:r>
              <a:rPr lang="en-US" dirty="0" smtClean="0"/>
              <a:t/>
            </a:r>
            <a:br>
              <a:rPr lang="en-US" dirty="0" smtClean="0"/>
            </a:br>
            <a:r>
              <a:rPr lang="en-US" dirty="0" smtClean="0">
                <a:hlinkClick r:id="rId3"/>
              </a:rPr>
              <a:t>Medicaid</a:t>
            </a:r>
            <a:endParaRPr lang="en-US" dirty="0"/>
          </a:p>
        </p:txBody>
      </p:sp>
    </p:spTree>
    <p:extLst>
      <p:ext uri="{BB962C8B-B14F-4D97-AF65-F5344CB8AC3E}">
        <p14:creationId xmlns:p14="http://schemas.microsoft.com/office/powerpoint/2010/main" val="328734739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274638"/>
            <a:ext cx="8229600" cy="6126162"/>
          </a:xfrm>
        </p:spPr>
        <p:txBody>
          <a:bodyPr/>
          <a:lstStyle/>
          <a:p>
            <a:r>
              <a:rPr lang="en-US" dirty="0" smtClean="0"/>
              <a:t>More recently (beginning in the mid – 1990s) court cases have ruled against further uses of the Commerce Clause to expand national power. </a:t>
            </a:r>
          </a:p>
        </p:txBody>
      </p:sp>
    </p:spTree>
    <p:extLst>
      <p:ext uri="{BB962C8B-B14F-4D97-AF65-F5344CB8AC3E}">
        <p14:creationId xmlns:p14="http://schemas.microsoft.com/office/powerpoint/2010/main" val="388005054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8229600" cy="6126162"/>
          </a:xfrm>
        </p:spPr>
        <p:txBody>
          <a:bodyPr/>
          <a:lstStyle/>
          <a:p>
            <a:r>
              <a:rPr lang="en-US" dirty="0" smtClean="0"/>
              <a:t>There have been efforts to halt, or possibly roll back the expansion of the national government, by reinterpreting constitutional language as it had been prior to the New Deal.</a:t>
            </a:r>
            <a:br>
              <a:rPr lang="en-US" dirty="0" smtClean="0"/>
            </a:br>
            <a:r>
              <a:rPr lang="en-US" dirty="0" smtClean="0"/>
              <a:t/>
            </a:r>
            <a:br>
              <a:rPr lang="en-US" dirty="0" smtClean="0"/>
            </a:br>
            <a:r>
              <a:rPr lang="en-US" dirty="0" smtClean="0">
                <a:hlinkClick r:id="rId3"/>
              </a:rPr>
              <a:t>The Constitution in Exile movement</a:t>
            </a:r>
            <a:r>
              <a:rPr lang="en-US" dirty="0" smtClean="0"/>
              <a:t>.</a:t>
            </a:r>
          </a:p>
        </p:txBody>
      </p:sp>
    </p:spTree>
    <p:extLst>
      <p:ext uri="{BB962C8B-B14F-4D97-AF65-F5344CB8AC3E}">
        <p14:creationId xmlns:p14="http://schemas.microsoft.com/office/powerpoint/2010/main" val="350688314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first indication that a shift might be underway: </a:t>
            </a:r>
            <a:endParaRPr lang="en-US" dirty="0"/>
          </a:p>
        </p:txBody>
      </p:sp>
    </p:spTree>
    <p:extLst>
      <p:ext uri="{BB962C8B-B14F-4D97-AF65-F5344CB8AC3E}">
        <p14:creationId xmlns:p14="http://schemas.microsoft.com/office/powerpoint/2010/main" val="218206238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57200" y="274638"/>
            <a:ext cx="8229600" cy="6126162"/>
          </a:xfrm>
        </p:spPr>
        <p:txBody>
          <a:bodyPr/>
          <a:lstStyle/>
          <a:p>
            <a:r>
              <a:rPr lang="en-US" sz="4000" dirty="0" smtClean="0">
                <a:hlinkClick r:id="rId3"/>
              </a:rPr>
              <a:t>United States v. Lopez</a:t>
            </a:r>
            <a:r>
              <a:rPr lang="en-US" sz="4000" dirty="0" smtClean="0"/>
              <a:t> </a:t>
            </a:r>
            <a:br>
              <a:rPr lang="en-US" sz="4000" dirty="0" smtClean="0"/>
            </a:br>
            <a:r>
              <a:rPr lang="en-US" sz="4000" dirty="0" smtClean="0"/>
              <a:t/>
            </a:r>
            <a:br>
              <a:rPr lang="en-US" sz="4000" dirty="0" smtClean="0"/>
            </a:br>
            <a:r>
              <a:rPr lang="en-US" sz="4000" dirty="0" smtClean="0"/>
              <a:t>1995 - </a:t>
            </a:r>
            <a:r>
              <a:rPr lang="en-US" sz="3600" dirty="0" smtClean="0"/>
              <a:t>The Supreme Court rejected the argument that the national government could pass a law </a:t>
            </a:r>
            <a:r>
              <a:rPr lang="en-US" sz="3600" dirty="0" smtClean="0"/>
              <a:t>based on the commerce clause. They rejected the idea that the federal government could outlaw </a:t>
            </a:r>
            <a:r>
              <a:rPr lang="en-US" sz="3600" dirty="0" smtClean="0"/>
              <a:t>gun possession near school zones </a:t>
            </a:r>
            <a:r>
              <a:rPr lang="en-US" sz="3600" dirty="0" smtClean="0"/>
              <a:t>because it </a:t>
            </a:r>
            <a:r>
              <a:rPr lang="en-US" sz="3600" dirty="0" smtClean="0"/>
              <a:t>had a suppressing effect on commercial activity.</a:t>
            </a:r>
          </a:p>
        </p:txBody>
      </p:sp>
    </p:spTree>
    <p:extLst>
      <p:ext uri="{BB962C8B-B14F-4D97-AF65-F5344CB8AC3E}">
        <p14:creationId xmlns:p14="http://schemas.microsoft.com/office/powerpoint/2010/main" val="12174719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hlinkClick r:id="rId2"/>
              </a:rPr>
              <a:t>Gun Free School Zones Act</a:t>
            </a:r>
            <a:r>
              <a:rPr lang="en-US" dirty="0" smtClean="0"/>
              <a:t> was judge to be </a:t>
            </a:r>
            <a:r>
              <a:rPr lang="en-US" dirty="0" smtClean="0"/>
              <a:t>unconstitutional because it did not directly impact economic behavior – it only indirectly did so. In addition, the activity was judged to be local in nature.</a:t>
            </a:r>
            <a:endParaRPr lang="en-US" dirty="0"/>
          </a:p>
        </p:txBody>
      </p:sp>
    </p:spTree>
    <p:extLst>
      <p:ext uri="{BB962C8B-B14F-4D97-AF65-F5344CB8AC3E}">
        <p14:creationId xmlns:p14="http://schemas.microsoft.com/office/powerpoint/2010/main" val="639579270"/>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t>
            </a:r>
            <a:r>
              <a:rPr lang="en-US" dirty="0"/>
              <a:t>The </a:t>
            </a:r>
            <a:r>
              <a:rPr lang="en-US" i="1" dirty="0"/>
              <a:t>Lopez</a:t>
            </a:r>
            <a:r>
              <a:rPr lang="en-US" dirty="0"/>
              <a:t> court stated that Congress may regulate (1) use of the channels of interstate commerce, (2) the "instrumentalities" (for example, vehicles) used in interstate commerce, and (3) activities that substantially affect interstate commerce</a:t>
            </a:r>
            <a:r>
              <a:rPr lang="en-US" dirty="0" smtClean="0"/>
              <a:t>.”</a:t>
            </a:r>
            <a:endParaRPr lang="en-US" dirty="0"/>
          </a:p>
        </p:txBody>
      </p:sp>
    </p:spTree>
    <p:extLst>
      <p:ext uri="{BB962C8B-B14F-4D97-AF65-F5344CB8AC3E}">
        <p14:creationId xmlns:p14="http://schemas.microsoft.com/office/powerpoint/2010/main" val="1249132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second link</a:t>
            </a:r>
            <a:r>
              <a:rPr lang="en-US" dirty="0" smtClean="0"/>
              <a:t> is to Wikipedia’s category page on </a:t>
            </a:r>
            <a:r>
              <a:rPr lang="en-US" dirty="0">
                <a:hlinkClick r:id="rId2"/>
              </a:rPr>
              <a:t>Federalism Case Law</a:t>
            </a:r>
            <a:r>
              <a:rPr lang="en-US" dirty="0"/>
              <a:t>. </a:t>
            </a:r>
            <a:r>
              <a:rPr lang="en-US" dirty="0" smtClean="0"/>
              <a:t>This takes you to various other pages with information about  major court cases which have ruled on disputes associated with federalism.</a:t>
            </a:r>
            <a:endParaRPr lang="en-US"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second: </a:t>
            </a:r>
            <a:endParaRPr lang="en-US" dirty="0"/>
          </a:p>
        </p:txBody>
      </p:sp>
    </p:spTree>
    <p:extLst>
      <p:ext uri="{BB962C8B-B14F-4D97-AF65-F5344CB8AC3E}">
        <p14:creationId xmlns:p14="http://schemas.microsoft.com/office/powerpoint/2010/main" val="1751491118"/>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7200" y="274638"/>
            <a:ext cx="8229600" cy="6126162"/>
          </a:xfrm>
        </p:spPr>
        <p:txBody>
          <a:bodyPr/>
          <a:lstStyle/>
          <a:p>
            <a:r>
              <a:rPr lang="en-US" dirty="0" smtClean="0">
                <a:hlinkClick r:id="rId3"/>
              </a:rPr>
              <a:t>United States v. Morrison </a:t>
            </a:r>
            <a:r>
              <a:rPr lang="en-US" dirty="0" smtClean="0"/>
              <a:t/>
            </a:r>
            <a:br>
              <a:rPr lang="en-US" dirty="0" smtClean="0"/>
            </a:br>
            <a:r>
              <a:rPr lang="en-US" dirty="0" smtClean="0"/>
              <a:t/>
            </a:r>
            <a:br>
              <a:rPr lang="en-US" dirty="0" smtClean="0"/>
            </a:br>
            <a:r>
              <a:rPr lang="en-US" dirty="0" smtClean="0"/>
              <a:t>2000- The Supreme Court rejected the argument that a national law allowing women to sue those who physically attack </a:t>
            </a:r>
            <a:r>
              <a:rPr lang="en-US" dirty="0" smtClean="0"/>
              <a:t>them was justified since such activity interfered with economic activity.</a:t>
            </a:r>
            <a:r>
              <a:rPr lang="en-US" dirty="0" smtClean="0"/>
              <a:t/>
            </a:r>
            <a:br>
              <a:rPr lang="en-US" dirty="0" smtClean="0"/>
            </a:br>
            <a:endParaRPr lang="en-US" dirty="0" smtClean="0"/>
          </a:p>
        </p:txBody>
      </p:sp>
    </p:spTree>
    <p:extLst>
      <p:ext uri="{BB962C8B-B14F-4D97-AF65-F5344CB8AC3E}">
        <p14:creationId xmlns:p14="http://schemas.microsoft.com/office/powerpoint/2010/main" val="402764784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It focused on the civil </a:t>
            </a:r>
            <a:r>
              <a:rPr lang="en-US" dirty="0" smtClean="0"/>
              <a:t>rights remedy of </a:t>
            </a:r>
            <a:r>
              <a:rPr lang="en-US" dirty="0" smtClean="0">
                <a:hlinkClick r:id="rId2"/>
              </a:rPr>
              <a:t>Violence Against Women </a:t>
            </a:r>
            <a:r>
              <a:rPr lang="en-US" dirty="0" smtClean="0">
                <a:hlinkClick r:id="rId2"/>
              </a:rPr>
              <a:t>Act</a:t>
            </a:r>
            <a:r>
              <a:rPr lang="en-US" dirty="0" smtClean="0"/>
              <a:t>.</a:t>
            </a:r>
            <a:endParaRPr lang="en-US" dirty="0"/>
          </a:p>
        </p:txBody>
      </p:sp>
    </p:spTree>
    <p:extLst>
      <p:ext uri="{BB962C8B-B14F-4D97-AF65-F5344CB8AC3E}">
        <p14:creationId xmlns:p14="http://schemas.microsoft.com/office/powerpoint/2010/main" val="3736793965"/>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457200" y="274638"/>
            <a:ext cx="8229600" cy="6126162"/>
          </a:xfrm>
        </p:spPr>
        <p:txBody>
          <a:bodyPr/>
          <a:lstStyle/>
          <a:p>
            <a:r>
              <a:rPr lang="en-US" dirty="0" smtClean="0"/>
              <a:t>These and other cases indicated an effort to roll back the scope of national power under the commerce clause, but </a:t>
            </a:r>
            <a:r>
              <a:rPr lang="en-US" dirty="0" smtClean="0"/>
              <a:t>the decision in Gonzales </a:t>
            </a:r>
            <a:r>
              <a:rPr lang="en-US" dirty="0" smtClean="0"/>
              <a:t>v. </a:t>
            </a:r>
            <a:r>
              <a:rPr lang="en-US" dirty="0" err="1" smtClean="0"/>
              <a:t>Raich</a:t>
            </a:r>
            <a:r>
              <a:rPr lang="en-US" dirty="0" smtClean="0"/>
              <a:t> </a:t>
            </a:r>
            <a:r>
              <a:rPr lang="en-US" dirty="0" smtClean="0"/>
              <a:t>complicated this.</a:t>
            </a:r>
            <a:endParaRPr lang="en-US" dirty="0" smtClean="0"/>
          </a:p>
        </p:txBody>
      </p:sp>
    </p:spTree>
    <p:extLst>
      <p:ext uri="{BB962C8B-B14F-4D97-AF65-F5344CB8AC3E}">
        <p14:creationId xmlns:p14="http://schemas.microsoft.com/office/powerpoint/2010/main" val="427832405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274638"/>
            <a:ext cx="8229600" cy="6126162"/>
          </a:xfrm>
        </p:spPr>
        <p:txBody>
          <a:bodyPr/>
          <a:lstStyle/>
          <a:p>
            <a:r>
              <a:rPr lang="en-US" dirty="0" smtClean="0">
                <a:hlinkClick r:id="rId3" action="ppaction://hlinkfile" tooltip="Gonzales v. Raich"/>
              </a:rPr>
              <a:t>Gonzales v. </a:t>
            </a:r>
            <a:r>
              <a:rPr lang="en-US" dirty="0" err="1" smtClean="0">
                <a:hlinkClick r:id="rId3" action="ppaction://hlinkfile" tooltip="Gonzales v. Raich"/>
              </a:rPr>
              <a:t>Raich</a:t>
            </a:r>
            <a:r>
              <a:rPr lang="en-US" dirty="0" smtClean="0"/>
              <a:t/>
            </a:r>
            <a:br>
              <a:rPr lang="en-US" dirty="0" smtClean="0"/>
            </a:br>
            <a:r>
              <a:rPr lang="en-US" dirty="0" smtClean="0"/>
              <a:t/>
            </a:r>
            <a:br>
              <a:rPr lang="en-US" dirty="0" smtClean="0"/>
            </a:br>
            <a:r>
              <a:rPr lang="en-US" dirty="0" smtClean="0"/>
              <a:t>2005 – the Supreme Court reaffirmed the constitutionality of the national </a:t>
            </a:r>
            <a:r>
              <a:rPr lang="en-US" dirty="0" smtClean="0">
                <a:hlinkClick r:id="rId4"/>
              </a:rPr>
              <a:t>Controlled Substances Act</a:t>
            </a:r>
            <a:r>
              <a:rPr lang="en-US" dirty="0" smtClean="0"/>
              <a:t> and its supremacy over California’s </a:t>
            </a:r>
            <a:r>
              <a:rPr lang="en-US" dirty="0" smtClean="0">
                <a:hlinkClick r:id="rId5"/>
              </a:rPr>
              <a:t>Compassionate Use Act</a:t>
            </a:r>
            <a:r>
              <a:rPr lang="en-US" dirty="0" smtClean="0"/>
              <a:t>.</a:t>
            </a:r>
          </a:p>
        </p:txBody>
      </p:sp>
    </p:spTree>
    <p:extLst>
      <p:ext uri="{BB962C8B-B14F-4D97-AF65-F5344CB8AC3E}">
        <p14:creationId xmlns:p14="http://schemas.microsoft.com/office/powerpoint/2010/main" val="1636120535"/>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sz="2800" dirty="0" smtClean="0"/>
              <a:t>“</a:t>
            </a:r>
            <a:r>
              <a:rPr lang="en-US" sz="2800" dirty="0"/>
              <a:t>This activity was the result of the belief that federal law </a:t>
            </a:r>
            <a:r>
              <a:rPr lang="en-US" sz="2800" dirty="0">
                <a:hlinkClick r:id="rId2" action="ppaction://hlinkfile" tooltip="Supremacy Clause"/>
              </a:rPr>
              <a:t>preempted</a:t>
            </a:r>
            <a:r>
              <a:rPr lang="en-US" sz="2800" dirty="0"/>
              <a:t> that of California. The government argued that if a single exception were made to the Controlled Substances Act, it would become unenforceable in practice. The government also contended that consuming one's locally grown marijuana for medical purposes affects the interstate market of marijuana, and hence that the federal government may regulate—and prohibit—such consumption. </a:t>
            </a:r>
            <a:r>
              <a:rPr lang="en-US" sz="2800" dirty="0" smtClean="0"/>
              <a:t>“</a:t>
            </a:r>
            <a:br>
              <a:rPr lang="en-US" sz="2800" dirty="0" smtClean="0"/>
            </a:br>
            <a:r>
              <a:rPr lang="en-US" sz="2800" dirty="0" smtClean="0"/>
              <a:t/>
            </a:r>
            <a:br>
              <a:rPr lang="en-US" sz="2800" dirty="0" smtClean="0"/>
            </a:br>
            <a:r>
              <a:rPr lang="en-US" sz="2800" dirty="0" smtClean="0"/>
              <a:t>- </a:t>
            </a:r>
            <a:r>
              <a:rPr lang="en-US" sz="2800" dirty="0" smtClean="0">
                <a:hlinkClick r:id="rId3"/>
              </a:rPr>
              <a:t>click here for a summary of the various decisions</a:t>
            </a:r>
            <a:r>
              <a:rPr lang="en-US" sz="2800" dirty="0" smtClean="0"/>
              <a:t>.</a:t>
            </a:r>
            <a:endParaRPr lang="en-US" sz="2800" dirty="0"/>
          </a:p>
        </p:txBody>
      </p:sp>
    </p:spTree>
    <p:extLst>
      <p:ext uri="{BB962C8B-B14F-4D97-AF65-F5344CB8AC3E}">
        <p14:creationId xmlns:p14="http://schemas.microsoft.com/office/powerpoint/2010/main" val="88810251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Current questions involve the potential constitutionality of the Health Care Law.</a:t>
            </a:r>
            <a:br>
              <a:rPr lang="en-US" dirty="0" smtClean="0"/>
            </a:br>
            <a:r>
              <a:rPr lang="en-US" dirty="0" smtClean="0"/>
              <a:t/>
            </a:r>
            <a:br>
              <a:rPr lang="en-US" dirty="0" smtClean="0"/>
            </a:br>
            <a:r>
              <a:rPr lang="en-US" dirty="0" smtClean="0"/>
              <a:t>Are </a:t>
            </a:r>
            <a:r>
              <a:rPr lang="en-US" dirty="0" smtClean="0">
                <a:hlinkClick r:id="rId2"/>
              </a:rPr>
              <a:t>challenges</a:t>
            </a:r>
            <a:r>
              <a:rPr lang="en-US" dirty="0" smtClean="0"/>
              <a:t> to the Health Care Law offering an opportunity to roll back the commerce clause?</a:t>
            </a:r>
            <a:endParaRPr lang="en-US" dirty="0"/>
          </a:p>
        </p:txBody>
      </p:sp>
    </p:spTree>
    <p:extLst>
      <p:ext uri="{BB962C8B-B14F-4D97-AF65-F5344CB8AC3E}">
        <p14:creationId xmlns:p14="http://schemas.microsoft.com/office/powerpoint/2010/main" val="103067082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457200" y="274638"/>
            <a:ext cx="8229600" cy="6126162"/>
          </a:xfrm>
        </p:spPr>
        <p:txBody>
          <a:bodyPr/>
          <a:lstStyle/>
          <a:p>
            <a:r>
              <a:rPr lang="en-US" smtClean="0"/>
              <a:t>The Reserved Powers</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3"/>
          <p:cNvSpPr>
            <a:spLocks noGrp="1"/>
          </p:cNvSpPr>
          <p:nvPr>
            <p:ph type="title"/>
          </p:nvPr>
        </p:nvSpPr>
        <p:spPr>
          <a:xfrm>
            <a:off x="457200" y="274638"/>
            <a:ext cx="8229600" cy="6202362"/>
          </a:xfrm>
        </p:spPr>
        <p:txBody>
          <a:bodyPr/>
          <a:lstStyle/>
          <a:p>
            <a:pPr eaLnBrk="1" hangingPunct="1"/>
            <a:r>
              <a:rPr lang="en-US" smtClean="0"/>
              <a:t>It also places few clearly defined limitations on the powers of the states. These are found in: </a:t>
            </a:r>
            <a:br>
              <a:rPr lang="en-US" smtClean="0"/>
            </a:br>
            <a:r>
              <a:rPr lang="en-US" smtClean="0"/>
              <a:t/>
            </a:r>
            <a:br>
              <a:rPr lang="en-US" smtClean="0"/>
            </a:br>
            <a:r>
              <a:rPr lang="en-US" smtClean="0">
                <a:hlinkClick r:id="rId3"/>
              </a:rPr>
              <a:t> Article One, Section Ten</a:t>
            </a:r>
            <a:endParaRPr lang="en-US" smtClean="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457200" y="274638"/>
            <a:ext cx="8229600" cy="6126162"/>
          </a:xfrm>
        </p:spPr>
        <p:txBody>
          <a:bodyPr/>
          <a:lstStyle/>
          <a:p>
            <a:r>
              <a:rPr lang="en-US" smtClean="0"/>
              <a:t>The last part of the Bill of Rights established the reserved powers of the states.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federal system is different than a unitary or confederated. In the former sovereignty rests fully in the upper level, in the latter it is in the lower level.</a:t>
            </a:r>
            <a:endParaRPr lang="en-US" dirty="0"/>
          </a:p>
        </p:txBody>
      </p:sp>
    </p:spTree>
    <p:extLst>
      <p:ext uri="{BB962C8B-B14F-4D97-AF65-F5344CB8AC3E}">
        <p14:creationId xmlns:p14="http://schemas.microsoft.com/office/powerpoint/2010/main" val="1594960887"/>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3"/>
          <p:cNvSpPr>
            <a:spLocks noGrp="1"/>
          </p:cNvSpPr>
          <p:nvPr>
            <p:ph type="title"/>
          </p:nvPr>
        </p:nvSpPr>
        <p:spPr>
          <a:xfrm>
            <a:off x="457200" y="274638"/>
            <a:ext cx="8229600" cy="6202362"/>
          </a:xfrm>
        </p:spPr>
        <p:txBody>
          <a:bodyPr/>
          <a:lstStyle/>
          <a:p>
            <a:pPr eaLnBrk="1" hangingPunct="1"/>
            <a:r>
              <a:rPr lang="en-US" smtClean="0"/>
              <a:t>The Tenth Amendment</a:t>
            </a:r>
            <a:br>
              <a:rPr lang="en-US" smtClean="0"/>
            </a:br>
            <a:r>
              <a:rPr lang="en-US" smtClean="0"/>
              <a:t/>
            </a:r>
            <a:br>
              <a:rPr lang="en-US" smtClean="0"/>
            </a:br>
            <a:r>
              <a:rPr lang="en-US" smtClean="0"/>
              <a:t>The powers not delegated to the United States by the Constitution, nor prohibited by it to the States, are reserved to the States respectively, or to the people. </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457200" y="274638"/>
            <a:ext cx="8229600" cy="6126162"/>
          </a:xfrm>
        </p:spPr>
        <p:txBody>
          <a:bodyPr/>
          <a:lstStyle/>
          <a:p>
            <a:r>
              <a:rPr lang="en-US" smtClean="0"/>
              <a:t>The reserved powers generally are called the “Police Powers.”</a:t>
            </a:r>
            <a:br>
              <a:rPr lang="en-US" smtClean="0"/>
            </a:br>
            <a:r>
              <a:rPr lang="en-US" smtClean="0"/>
              <a:t/>
            </a:r>
            <a:br>
              <a:rPr lang="en-US" smtClean="0"/>
            </a:br>
            <a:r>
              <a:rPr lang="en-US" smtClean="0"/>
              <a:t> These are defined as laws regulating the health, </a:t>
            </a:r>
            <a:br>
              <a:rPr lang="en-US" smtClean="0"/>
            </a:br>
            <a:r>
              <a:rPr lang="en-US" smtClean="0"/>
              <a:t>safety, welfare, and </a:t>
            </a:r>
            <a:br>
              <a:rPr lang="en-US" smtClean="0"/>
            </a:br>
            <a:r>
              <a:rPr lang="en-US" smtClean="0"/>
              <a:t>morals of a community.</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3"/>
          <p:cNvSpPr>
            <a:spLocks noGrp="1"/>
          </p:cNvSpPr>
          <p:nvPr>
            <p:ph type="title"/>
          </p:nvPr>
        </p:nvSpPr>
        <p:spPr>
          <a:xfrm>
            <a:off x="457200" y="274638"/>
            <a:ext cx="8229600" cy="6202362"/>
          </a:xfrm>
        </p:spPr>
        <p:txBody>
          <a:bodyPr/>
          <a:lstStyle/>
          <a:p>
            <a:pPr eaLnBrk="1" hangingPunct="1"/>
            <a:r>
              <a:rPr lang="en-US" smtClean="0"/>
              <a:t/>
            </a:r>
            <a:br>
              <a:rPr lang="en-US" smtClean="0"/>
            </a:br>
            <a:r>
              <a:rPr lang="en-US" smtClean="0"/>
              <a:t>These laws include</a:t>
            </a:r>
            <a:br>
              <a:rPr lang="en-US" smtClean="0"/>
            </a:br>
            <a:r>
              <a:rPr lang="en-US" smtClean="0"/>
              <a:t/>
            </a:r>
            <a:br>
              <a:rPr lang="en-US" smtClean="0"/>
            </a:br>
            <a:r>
              <a:rPr lang="en-US" smtClean="0"/>
              <a:t>Criminal Law</a:t>
            </a:r>
            <a:br>
              <a:rPr lang="en-US" smtClean="0"/>
            </a:br>
            <a:r>
              <a:rPr lang="en-US" smtClean="0"/>
              <a:t>Health</a:t>
            </a:r>
            <a:br>
              <a:rPr lang="en-US" smtClean="0"/>
            </a:br>
            <a:r>
              <a:rPr lang="en-US" smtClean="0"/>
              <a:t>Education</a:t>
            </a:r>
            <a:br>
              <a:rPr lang="en-US" smtClean="0"/>
            </a:br>
            <a:r>
              <a:rPr lang="en-US" smtClean="0"/>
              <a:t>Professional Accreditation</a:t>
            </a:r>
            <a:br>
              <a:rPr lang="en-US" smtClean="0"/>
            </a:br>
            <a:r>
              <a:rPr lang="en-US" smtClean="0"/>
              <a:t>Licensing</a:t>
            </a:r>
            <a:br>
              <a:rPr lang="en-US" smtClean="0"/>
            </a:br>
            <a:r>
              <a:rPr lang="en-US" smtClean="0"/>
              <a:t>etc ….</a:t>
            </a:r>
            <a:br>
              <a:rPr lang="en-US" smtClean="0"/>
            </a:br>
            <a:r>
              <a:rPr lang="en-US" smtClean="0"/>
              <a:t/>
            </a:r>
            <a:br>
              <a:rPr lang="en-US" smtClean="0"/>
            </a:br>
            <a:endParaRPr lang="en-US" smtClean="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457200" y="274638"/>
            <a:ext cx="8229600" cy="6126162"/>
          </a:xfrm>
        </p:spPr>
        <p:txBody>
          <a:bodyPr/>
          <a:lstStyle/>
          <a:p>
            <a:r>
              <a:rPr lang="en-US" smtClean="0"/>
              <a:t>Some reserved powers are kept at the state level, some are passed down to the local governments.</a:t>
            </a: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457200" y="274638"/>
            <a:ext cx="8229600" cy="6126162"/>
          </a:xfrm>
        </p:spPr>
        <p:txBody>
          <a:bodyPr/>
          <a:lstStyle/>
          <a:p>
            <a:r>
              <a:rPr lang="en-US" smtClean="0"/>
              <a:t>The functions of local government tend to be more “housekeeping” in nature such as water, drainage, sewage, street and road repair, building permits, etc…</a:t>
            </a: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457200" y="274638"/>
            <a:ext cx="8229600" cy="6049962"/>
          </a:xfrm>
        </p:spPr>
        <p:txBody>
          <a:bodyPr/>
          <a:lstStyle/>
          <a:p>
            <a:pPr eaLnBrk="1" hangingPunct="1"/>
            <a:r>
              <a:rPr lang="en-US" smtClean="0"/>
              <a:t>Inherent powers</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274638"/>
            <a:ext cx="8229600" cy="6126162"/>
          </a:xfrm>
        </p:spPr>
        <p:txBody>
          <a:bodyPr/>
          <a:lstStyle/>
          <a:p>
            <a:pPr eaLnBrk="1" hangingPunct="1"/>
            <a:r>
              <a:rPr lang="en-US" smtClean="0"/>
              <a:t>These are the controversial, un specified powers claimed by presidents during times of conflict. </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457200" y="274638"/>
            <a:ext cx="8229600" cy="6126162"/>
          </a:xfrm>
        </p:spPr>
        <p:txBody>
          <a:bodyPr/>
          <a:lstStyle/>
          <a:p>
            <a:r>
              <a:rPr lang="en-US" smtClean="0"/>
              <a:t>The Inherent Powers can include anything a commander in chief thinks is necessary to successfully fight a war. Often these can involve the suspensions of civil liberties and the allowance of unreasonable searches and seizures and detention without due process. </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457200" y="274638"/>
            <a:ext cx="8229600" cy="6126162"/>
          </a:xfrm>
        </p:spPr>
        <p:txBody>
          <a:bodyPr/>
          <a:lstStyle/>
          <a:p>
            <a:pPr eaLnBrk="1" hangingPunct="1"/>
            <a:r>
              <a:rPr lang="en-US" dirty="0" smtClean="0"/>
              <a:t>There is debate regarding how extensive this power should be, especially when the nature of a conflict is somewhat unclear. </a:t>
            </a:r>
            <a:br>
              <a:rPr lang="en-US" dirty="0" smtClean="0"/>
            </a:br>
            <a:r>
              <a:rPr lang="en-US" dirty="0" smtClean="0"/>
              <a:t/>
            </a:r>
            <a:br>
              <a:rPr lang="en-US" dirty="0" smtClean="0"/>
            </a:br>
            <a:r>
              <a:rPr lang="en-US" dirty="0" smtClean="0"/>
              <a:t>The War on Terror</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relationship between the national government and the states was greatly affected by the </a:t>
            </a:r>
            <a:r>
              <a:rPr lang="en-US" dirty="0">
                <a:hlinkClick r:id="rId2"/>
              </a:rPr>
              <a:t>14</a:t>
            </a:r>
            <a:r>
              <a:rPr lang="en-US" baseline="30000" dirty="0">
                <a:hlinkClick r:id="rId2"/>
              </a:rPr>
              <a:t>th</a:t>
            </a:r>
            <a:r>
              <a:rPr lang="en-US" dirty="0">
                <a:hlinkClick r:id="rId2"/>
              </a:rPr>
              <a:t> </a:t>
            </a:r>
            <a:r>
              <a:rPr lang="en-US" dirty="0" smtClean="0">
                <a:hlinkClick r:id="rId2"/>
              </a:rPr>
              <a:t>Amendment</a:t>
            </a:r>
            <a:r>
              <a:rPr lang="en-US" dirty="0" smtClean="0"/>
              <a: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Unitary, Federal, and </a:t>
            </a:r>
            <a:br>
              <a:rPr lang="en-US" dirty="0" smtClean="0"/>
            </a:br>
            <a:r>
              <a:rPr lang="en-US" dirty="0" smtClean="0"/>
              <a:t>Confederated Systems</a:t>
            </a:r>
            <a:endParaRPr lang="en-US" dirty="0"/>
          </a:p>
        </p:txBody>
      </p:sp>
      <p:pic>
        <p:nvPicPr>
          <p:cNvPr id="1028" name="Picture 4" descr="http://www.wellesley.edu/Polisci/tb/American_politics/lect_seven_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676400"/>
            <a:ext cx="3823062" cy="4821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973464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14</a:t>
            </a:r>
            <a:r>
              <a:rPr lang="en-US" baseline="30000" dirty="0" smtClean="0"/>
              <a:t>th</a:t>
            </a:r>
            <a:r>
              <a:rPr lang="en-US" dirty="0" smtClean="0"/>
              <a:t> Amendment nationalized citizenship and denied states the ability to deny their privileges and immunities.</a:t>
            </a:r>
            <a:endParaRPr lang="en-US"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text will later allow the national government the opportunity to allow those who feel they have been discriminated against the ability to challenge that discrimination in a federal court.</a:t>
            </a:r>
            <a:endParaRPr lang="en-US"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Relevant Text: “Section 1. All persons born or naturalized in the United States, and subject to the jurisdiction thereof, are citizens of the United States and of the State wherein they reside. No State shall make or enforce any law which shall abridge the privileges or immunities of citizens of the United States . . .” </a:t>
            </a:r>
            <a:endParaRPr lang="en-US" sz="4000"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application of the Bill of the Rights to the states has happened piece by piece. The process has been called the </a:t>
            </a:r>
            <a:r>
              <a:rPr lang="en-US" dirty="0" smtClean="0">
                <a:hlinkClick r:id="rId2"/>
              </a:rPr>
              <a:t>Selective Incorporation of the Bill of Rights to the States</a:t>
            </a:r>
            <a:endParaRPr lang="en-US"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Prior to the 14</a:t>
            </a:r>
            <a:r>
              <a:rPr lang="en-US" baseline="30000" dirty="0" smtClean="0"/>
              <a:t>th</a:t>
            </a:r>
            <a:r>
              <a:rPr lang="en-US" dirty="0" smtClean="0"/>
              <a:t> Amendment, the restrictions on legislative powers spelled out in the First Amendment – such as the free exercise of religion – only limited national power, not state power.</a:t>
            </a:r>
            <a:endParaRPr lang="en-US"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changed gradually after the 14</a:t>
            </a:r>
            <a:r>
              <a:rPr lang="en-US" baseline="30000" dirty="0" smtClean="0"/>
              <a:t>th</a:t>
            </a:r>
            <a:r>
              <a:rPr lang="en-US" dirty="0" smtClean="0"/>
              <a:t> Amendment when various cases were brought to court ultimately forcing the Supreme Court to consider whether limits on the national government applied to state governments as well.</a:t>
            </a:r>
            <a:endParaRPr lang="en-US"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An early case that raised this question was </a:t>
            </a:r>
            <a:r>
              <a:rPr lang="en-US" dirty="0" smtClean="0">
                <a:hlinkClick r:id="rId2"/>
              </a:rPr>
              <a:t>United States v. Cruikshank</a:t>
            </a:r>
            <a:r>
              <a:rPr lang="en-US" dirty="0" smtClean="0"/>
              <a:t>, </a:t>
            </a:r>
            <a:endParaRPr lang="en-US"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200" dirty="0" smtClean="0"/>
              <a:t>"We have in our political system a government of the United States and a government of each of the several States. Each one of these governments is distinct from the others, and each has citizens of its own who owe it allegiance, and whose rights, within its jurisdiction, it must protect. The same person may be at the same time a citizen of the United States and a citizen of a State, but his rights of citizenship under one of these governments will be different from those he has under the other." </a:t>
            </a:r>
            <a:endParaRPr lang="en-US" sz="3200"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court has yet to decide the meaning of the privileges and immunities clause of the 14</a:t>
            </a:r>
            <a:r>
              <a:rPr lang="en-US" baseline="30000" dirty="0" smtClean="0"/>
              <a:t>th</a:t>
            </a:r>
            <a:r>
              <a:rPr lang="en-US" dirty="0" smtClean="0"/>
              <a:t> Amendment.</a:t>
            </a:r>
            <a:endParaRPr lang="en-US"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later example: the guarantee of </a:t>
            </a:r>
            <a:r>
              <a:rPr lang="en-US" dirty="0" smtClean="0">
                <a:hlinkClick r:id="rId2" action="ppaction://hlinkfile" tooltip="Freedom of speech"/>
              </a:rPr>
              <a:t>freedom of speech</a:t>
            </a:r>
            <a:r>
              <a:rPr lang="en-US" dirty="0" smtClean="0"/>
              <a:t> was incorporated against the states in the case of </a:t>
            </a:r>
            <a:r>
              <a:rPr lang="en-US" i="1" dirty="0" err="1" smtClean="0">
                <a:hlinkClick r:id="rId3" action="ppaction://hlinkfile" tooltip="Gitlow v. New York"/>
              </a:rPr>
              <a:t>Gitlow</a:t>
            </a:r>
            <a:r>
              <a:rPr lang="en-US" i="1" dirty="0" smtClean="0">
                <a:hlinkClick r:id="rId3" action="ppaction://hlinkfile" tooltip="Gitlow v. New York"/>
              </a:rPr>
              <a:t> v. New York</a:t>
            </a:r>
            <a:r>
              <a:rPr lang="en-US" dirty="0" smtClean="0"/>
              <a:t> </a:t>
            </a:r>
            <a:br>
              <a:rPr lang="en-US" dirty="0" smtClean="0"/>
            </a:b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a:xfrm>
            <a:off x="457200" y="274638"/>
            <a:ext cx="8229600" cy="6202362"/>
          </a:xfrm>
        </p:spPr>
        <p:txBody>
          <a:bodyPr/>
          <a:lstStyle/>
          <a:p>
            <a:pPr eaLnBrk="1" hangingPunct="1"/>
            <a:r>
              <a:rPr lang="en-US" smtClean="0"/>
              <a:t>Unitary: The national government dominates and the states exist as administrative units only.</a:t>
            </a:r>
            <a:br>
              <a:rPr lang="en-US" smtClean="0"/>
            </a:br>
            <a:r>
              <a:rPr lang="en-US" smtClean="0"/>
              <a:t/>
            </a:r>
            <a:br>
              <a:rPr lang="en-US" smtClean="0"/>
            </a:br>
            <a:r>
              <a:rPr lang="en-US" smtClean="0"/>
              <a:t>This is the relationship that exists between the state of Texas and the 254 counties. They have little independent authority and implement state laws.</a:t>
            </a: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endParaRPr lang="en-US"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endParaRPr lang="en-US"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endParaRPr lang="en-US"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endParaRPr lang="en-US" dirty="0"/>
          </a:p>
        </p:txBody>
      </p:sp>
    </p:spTree>
    <p:extLst>
      <p:ext uri="{BB962C8B-B14F-4D97-AF65-F5344CB8AC3E}">
        <p14:creationId xmlns:p14="http://schemas.microsoft.com/office/powerpoint/2010/main" val="3334247072"/>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endParaRPr lang="en-US" dirty="0"/>
          </a:p>
        </p:txBody>
      </p:sp>
    </p:spTree>
    <p:extLst>
      <p:ext uri="{BB962C8B-B14F-4D97-AF65-F5344CB8AC3E}">
        <p14:creationId xmlns:p14="http://schemas.microsoft.com/office/powerpoint/2010/main" val="3334247072"/>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endParaRPr lang="en-US" dirty="0"/>
          </a:p>
        </p:txBody>
      </p:sp>
    </p:spTree>
    <p:extLst>
      <p:ext uri="{BB962C8B-B14F-4D97-AF65-F5344CB8AC3E}">
        <p14:creationId xmlns:p14="http://schemas.microsoft.com/office/powerpoint/2010/main" val="3334247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6126162"/>
          </a:xfrm>
        </p:spPr>
        <p:txBody>
          <a:bodyPr/>
          <a:lstStyle/>
          <a:p>
            <a:r>
              <a:rPr lang="en-US" dirty="0" smtClean="0"/>
              <a:t>Confederacy: The states possess sole sovereign authority and a weak central authority exists to mediate disputes between them. </a:t>
            </a:r>
            <a:br>
              <a:rPr lang="en-US" dirty="0" smtClean="0"/>
            </a:br>
            <a:r>
              <a:rPr lang="en-US" dirty="0" smtClean="0"/>
              <a:t>They have no real authority over the states.</a:t>
            </a:r>
            <a:br>
              <a:rPr lang="en-US" dirty="0" smtClean="0"/>
            </a:br>
            <a:r>
              <a:rPr lang="en-US" dirty="0" smtClean="0"/>
              <a:t/>
            </a:r>
            <a:br>
              <a:rPr lang="en-US" dirty="0" smtClean="0"/>
            </a:br>
            <a:r>
              <a:rPr lang="en-US" dirty="0" smtClean="0"/>
              <a:t>The Articles of Confederation</a:t>
            </a:r>
            <a:br>
              <a:rPr lang="en-US" dirty="0" smtClean="0"/>
            </a:br>
            <a:r>
              <a:rPr lang="en-US" dirty="0" smtClean="0"/>
              <a:t>The Southern Confederacy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Two components of the Articles of Confederation make this explicit:</a:t>
            </a:r>
            <a:endParaRPr lang="en-US" dirty="0"/>
          </a:p>
        </p:txBody>
      </p:sp>
    </p:spTree>
    <p:extLst>
      <p:ext uri="{BB962C8B-B14F-4D97-AF65-F5344CB8AC3E}">
        <p14:creationId xmlns:p14="http://schemas.microsoft.com/office/powerpoint/2010/main" val="349403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4638"/>
            <a:ext cx="8229600" cy="6126162"/>
          </a:xfrm>
        </p:spPr>
        <p:txBody>
          <a:bodyPr/>
          <a:lstStyle/>
          <a:p>
            <a:r>
              <a:rPr lang="en-US" smtClean="0"/>
              <a:t>The Articles of Confederation </a:t>
            </a:r>
            <a:br>
              <a:rPr lang="en-US" smtClean="0"/>
            </a:br>
            <a:r>
              <a:rPr lang="en-US" smtClean="0"/>
              <a:t/>
            </a:r>
            <a:br>
              <a:rPr lang="en-US" smtClean="0"/>
            </a:br>
            <a:r>
              <a:rPr lang="en-US" smtClean="0"/>
              <a:t>Article II. Each state retains its sovereignty, freedom, and independence, and every power, jurisdiction, and right, which is not by this Confederation expressly delegated to the United States, in Congress assembled.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6126162"/>
          </a:xfrm>
        </p:spPr>
        <p:txBody>
          <a:bodyPr/>
          <a:lstStyle/>
          <a:p>
            <a:r>
              <a:rPr lang="en-US" dirty="0" smtClean="0"/>
              <a:t>Federalism is </a:t>
            </a:r>
            <a:r>
              <a:rPr lang="en-US" dirty="0" smtClean="0"/>
              <a:t>the third constitutional </a:t>
            </a:r>
            <a:r>
              <a:rPr lang="en-US" dirty="0" smtClean="0"/>
              <a:t>principle </a:t>
            </a:r>
            <a:r>
              <a:rPr lang="en-US" dirty="0" smtClean="0"/>
              <a:t>we cover in this class</a:t>
            </a:r>
            <a:r>
              <a:rPr lang="en-US" dirty="0"/>
              <a:t>. As with the others, it involves the division of power within government.</a:t>
            </a: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6126162"/>
          </a:xfrm>
        </p:spPr>
        <p:txBody>
          <a:bodyPr/>
          <a:lstStyle/>
          <a:p>
            <a:r>
              <a:rPr lang="en-US" smtClean="0"/>
              <a:t>The Articles of Confederation</a:t>
            </a:r>
            <a:br>
              <a:rPr lang="en-US" smtClean="0"/>
            </a:br>
            <a:r>
              <a:rPr lang="en-US" smtClean="0"/>
              <a:t/>
            </a:r>
            <a:br>
              <a:rPr lang="en-US" smtClean="0"/>
            </a:br>
            <a:r>
              <a:rPr lang="en-US" smtClean="0"/>
              <a:t> </a:t>
            </a:r>
            <a:r>
              <a:rPr lang="en-US" sz="3600" smtClean="0"/>
              <a:t>Article III. The said States hereby severally enter into a firm league of friendship with each other, for their common defense, the security of their liberties, and their mutual and general welfare, binding themselves to assist each other, against all force offered to, or attacks made upon them, or any of them, on account of religion, sovereignty, trade, or any other pretense whatever.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theoretical idea behind federalism is that each level of government can best perform certain functions and that responsibility for these </a:t>
            </a:r>
            <a:r>
              <a:rPr lang="en-US" dirty="0" smtClean="0"/>
              <a:t>functions </a:t>
            </a:r>
            <a:r>
              <a:rPr lang="en-US" dirty="0" smtClean="0"/>
              <a:t>should be divided accordingly.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Recall that the Constitutional Convention was called by those who were concerned that the states, under the Articles of Confederation, were unable to adequate provide for their commercial and security needs. These had to be provided uniformly across the states.</a:t>
            </a:r>
            <a:endParaRPr lang="en-US" dirty="0"/>
          </a:p>
        </p:txBody>
      </p:sp>
    </p:spTree>
    <p:extLst>
      <p:ext uri="{BB962C8B-B14F-4D97-AF65-F5344CB8AC3E}">
        <p14:creationId xmlns:p14="http://schemas.microsoft.com/office/powerpoint/2010/main" val="1162315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Broad – national – interests (as defined by the federalists) were to be provided by the national government. These are listed in Section Eight of Article One of the Constitution – this will be covered more thoroughly below. </a:t>
            </a:r>
            <a:endParaRPr lang="en-US" dirty="0"/>
          </a:p>
        </p:txBody>
      </p:sp>
    </p:spTree>
    <p:extLst>
      <p:ext uri="{BB962C8B-B14F-4D97-AF65-F5344CB8AC3E}">
        <p14:creationId xmlns:p14="http://schemas.microsoft.com/office/powerpoint/2010/main" val="29299870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Here’s a </a:t>
            </a:r>
            <a:r>
              <a:rPr lang="en-US" dirty="0" smtClean="0"/>
              <a:t>succinct graphic </a:t>
            </a:r>
            <a:r>
              <a:rPr lang="en-US" dirty="0" smtClean="0"/>
              <a:t>that </a:t>
            </a:r>
            <a:r>
              <a:rPr lang="en-US" dirty="0" smtClean="0"/>
              <a:t>outlines the powers of the state </a:t>
            </a:r>
            <a:r>
              <a:rPr lang="en-US" dirty="0" smtClean="0"/>
              <a:t>and national </a:t>
            </a:r>
            <a:r>
              <a:rPr lang="en-US" dirty="0" smtClean="0"/>
              <a:t>governments. Notice that some powers are shared by each.</a:t>
            </a:r>
            <a:endParaRPr lang="en-US" dirty="0"/>
          </a:p>
        </p:txBody>
      </p:sp>
    </p:spTree>
    <p:extLst>
      <p:ext uri="{BB962C8B-B14F-4D97-AF65-F5344CB8AC3E}">
        <p14:creationId xmlns:p14="http://schemas.microsoft.com/office/powerpoint/2010/main" val="534138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mrberlin.com/images/products/detail/Federalism_thumb.1.png"/>
          <p:cNvPicPr>
            <a:picLocks noChangeAspect="1" noChangeArrowheads="1"/>
          </p:cNvPicPr>
          <p:nvPr/>
        </p:nvPicPr>
        <p:blipFill>
          <a:blip r:embed="rId2" cstate="print"/>
          <a:srcRect/>
          <a:stretch>
            <a:fillRect/>
          </a:stretch>
        </p:blipFill>
        <p:spPr bwMode="auto">
          <a:xfrm>
            <a:off x="1676400" y="1066800"/>
            <a:ext cx="6096000" cy="4572000"/>
          </a:xfrm>
          <a:prstGeom prst="rect">
            <a:avLst/>
          </a:prstGeom>
          <a:noFill/>
        </p:spPr>
      </p:pic>
    </p:spTree>
    <p:extLst>
      <p:ext uri="{BB962C8B-B14F-4D97-AF65-F5344CB8AC3E}">
        <p14:creationId xmlns:p14="http://schemas.microsoft.com/office/powerpoint/2010/main" val="6652796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4000" dirty="0" smtClean="0"/>
              <a:t>Some terminology would be helpful here: </a:t>
            </a:r>
            <a:br>
              <a:rPr lang="en-US" sz="4000" dirty="0" smtClean="0"/>
            </a:br>
            <a:r>
              <a:rPr lang="en-US" sz="4000" dirty="0" smtClean="0"/>
              <a:t/>
            </a:r>
            <a:br>
              <a:rPr lang="en-US" sz="4000" dirty="0" smtClean="0"/>
            </a:br>
            <a:r>
              <a:rPr lang="en-US" sz="4000" dirty="0" smtClean="0"/>
              <a:t>Delegated (Enumerated) Powers: Power specifically give to the national government.</a:t>
            </a:r>
            <a:br>
              <a:rPr lang="en-US" sz="4000" dirty="0" smtClean="0"/>
            </a:br>
            <a:r>
              <a:rPr lang="en-US" sz="4000" dirty="0" smtClean="0"/>
              <a:t>Reserved Powers: Powers (unstated) granted to the states.</a:t>
            </a:r>
            <a:br>
              <a:rPr lang="en-US" sz="4000" dirty="0" smtClean="0"/>
            </a:br>
            <a:r>
              <a:rPr lang="en-US" sz="4000" dirty="0" smtClean="0"/>
              <a:t>Concurrent Powers: shared by each level of government.</a:t>
            </a:r>
            <a:endParaRPr lang="en-US" sz="4000" dirty="0"/>
          </a:p>
        </p:txBody>
      </p:sp>
    </p:spTree>
    <p:extLst>
      <p:ext uri="{BB962C8B-B14F-4D97-AF65-F5344CB8AC3E}">
        <p14:creationId xmlns:p14="http://schemas.microsoft.com/office/powerpoint/2010/main" val="37995189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Here is a more exhaustive list of the powers held by each level of government.</a:t>
            </a:r>
            <a:endParaRPr lang="en-US" dirty="0"/>
          </a:p>
        </p:txBody>
      </p:sp>
    </p:spTree>
    <p:extLst>
      <p:ext uri="{BB962C8B-B14F-4D97-AF65-F5344CB8AC3E}">
        <p14:creationId xmlns:p14="http://schemas.microsoft.com/office/powerpoint/2010/main" val="17348207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2800" dirty="0" smtClean="0"/>
              <a:t>National Power</a:t>
            </a:r>
            <a:br>
              <a:rPr lang="en-US" sz="2800" dirty="0" smtClean="0"/>
            </a:br>
            <a:r>
              <a:rPr lang="en-US" sz="2800" dirty="0" smtClean="0"/>
              <a:t/>
            </a:r>
            <a:br>
              <a:rPr lang="en-US" sz="2800" dirty="0" smtClean="0"/>
            </a:br>
            <a:r>
              <a:rPr lang="en-US" sz="2800" dirty="0" smtClean="0"/>
              <a:t> Internal improvements</a:t>
            </a:r>
            <a:br>
              <a:rPr lang="en-US" sz="2800" dirty="0" smtClean="0"/>
            </a:br>
            <a:r>
              <a:rPr lang="en-US" sz="2800" dirty="0" smtClean="0">
                <a:hlinkClick r:id="rId2" action="ppaction://hlinkfile" tooltip="Subsidy"/>
              </a:rPr>
              <a:t>Subsidies</a:t>
            </a:r>
            <a:r>
              <a:rPr lang="en-US" sz="2800" dirty="0" smtClean="0"/>
              <a:t/>
            </a:r>
            <a:br>
              <a:rPr lang="en-US" sz="2800" dirty="0" smtClean="0"/>
            </a:br>
            <a:r>
              <a:rPr lang="en-US" sz="2800" dirty="0" smtClean="0">
                <a:hlinkClick r:id="rId3" action="ppaction://hlinkfile" tooltip="Tariff"/>
              </a:rPr>
              <a:t>Tariffs</a:t>
            </a:r>
            <a:r>
              <a:rPr lang="en-US" sz="2800" dirty="0" smtClean="0"/>
              <a:t/>
            </a:r>
            <a:br>
              <a:rPr lang="en-US" sz="2800" dirty="0" smtClean="0"/>
            </a:br>
            <a:r>
              <a:rPr lang="en-US" sz="2800" dirty="0" smtClean="0"/>
              <a:t>Disposal of </a:t>
            </a:r>
            <a:r>
              <a:rPr lang="en-US" sz="2800" dirty="0" smtClean="0">
                <a:hlinkClick r:id="rId4" action="ppaction://hlinkfile" tooltip="Public land"/>
              </a:rPr>
              <a:t>public lands</a:t>
            </a:r>
            <a:r>
              <a:rPr lang="en-US" sz="2800" dirty="0" smtClean="0"/>
              <a:t/>
            </a:r>
            <a:br>
              <a:rPr lang="en-US" sz="2800" dirty="0" smtClean="0"/>
            </a:br>
            <a:r>
              <a:rPr lang="en-US" sz="2800" dirty="0" smtClean="0">
                <a:hlinkClick r:id="rId5" action="ppaction://hlinkfile" tooltip="Immigration law"/>
              </a:rPr>
              <a:t>Immigration law</a:t>
            </a:r>
            <a:r>
              <a:rPr lang="en-US" sz="2800" dirty="0" smtClean="0"/>
              <a:t/>
            </a:r>
            <a:br>
              <a:rPr lang="en-US" sz="2800" dirty="0" smtClean="0"/>
            </a:br>
            <a:r>
              <a:rPr lang="en-US" sz="2800" dirty="0" smtClean="0"/>
              <a:t>Centralized National Defense</a:t>
            </a:r>
            <a:br>
              <a:rPr lang="en-US" sz="2800" dirty="0" smtClean="0"/>
            </a:br>
            <a:r>
              <a:rPr lang="en-US" sz="2800" dirty="0" smtClean="0">
                <a:hlinkClick r:id="rId6" action="ppaction://hlinkfile" tooltip="Foreign policy of the United States"/>
              </a:rPr>
              <a:t>Foreign policy</a:t>
            </a:r>
            <a:r>
              <a:rPr lang="en-US" sz="2800" dirty="0" smtClean="0"/>
              <a:t/>
            </a:r>
            <a:br>
              <a:rPr lang="en-US" sz="2800" dirty="0" smtClean="0"/>
            </a:br>
            <a:r>
              <a:rPr lang="en-US" sz="2800" dirty="0" smtClean="0">
                <a:hlinkClick r:id="rId7" action="ppaction://hlinkfile" tooltip="United States copyright law"/>
              </a:rPr>
              <a:t>Copyrights</a:t>
            </a:r>
            <a:r>
              <a:rPr lang="en-US" sz="2800" dirty="0" smtClean="0"/>
              <a:t/>
            </a:r>
            <a:br>
              <a:rPr lang="en-US" sz="2800" dirty="0" smtClean="0"/>
            </a:br>
            <a:r>
              <a:rPr lang="en-US" sz="2800" dirty="0" smtClean="0">
                <a:hlinkClick r:id="rId8" action="ppaction://hlinkfile" tooltip="United States patent law"/>
              </a:rPr>
              <a:t>Patents</a:t>
            </a:r>
            <a:r>
              <a:rPr lang="en-US" sz="2800" dirty="0" smtClean="0"/>
              <a:t/>
            </a:r>
            <a:br>
              <a:rPr lang="en-US" sz="2800" dirty="0" smtClean="0"/>
            </a:br>
            <a:r>
              <a:rPr lang="en-US" sz="2800" dirty="0" smtClean="0">
                <a:hlinkClick r:id="rId9" action="ppaction://hlinkfile" tooltip="Currency"/>
              </a:rPr>
              <a:t>Currency</a:t>
            </a:r>
            <a:r>
              <a:rPr lang="en-US" sz="2800" dirty="0" smtClean="0"/>
              <a:t/>
            </a:r>
            <a:br>
              <a:rPr lang="en-US" sz="2800" dirty="0" smtClean="0"/>
            </a:br>
            <a:endParaRPr lang="en-US"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2800" dirty="0" smtClean="0"/>
              <a:t>State Power</a:t>
            </a:r>
            <a:br>
              <a:rPr lang="en-US" sz="2800" dirty="0" smtClean="0"/>
            </a:br>
            <a:r>
              <a:rPr lang="en-US" sz="2800" dirty="0" smtClean="0"/>
              <a:t/>
            </a:r>
            <a:br>
              <a:rPr lang="en-US" sz="2800" dirty="0" smtClean="0"/>
            </a:br>
            <a:r>
              <a:rPr lang="en-US" sz="2800" dirty="0" smtClean="0">
                <a:hlinkClick r:id="rId2" action="ppaction://hlinkfile" tooltip="Property law"/>
              </a:rPr>
              <a:t> Property law</a:t>
            </a:r>
            <a:r>
              <a:rPr lang="en-US" sz="2800" dirty="0" smtClean="0"/>
              <a:t/>
            </a:r>
            <a:br>
              <a:rPr lang="en-US" sz="2800" dirty="0" smtClean="0"/>
            </a:br>
            <a:r>
              <a:rPr lang="en-US" sz="2800" dirty="0" smtClean="0"/>
              <a:t>Estate and </a:t>
            </a:r>
            <a:r>
              <a:rPr lang="en-US" sz="2800" dirty="0" smtClean="0">
                <a:hlinkClick r:id="rId3" action="ppaction://hlinkfile" tooltip="Inheritance"/>
              </a:rPr>
              <a:t>inheritance</a:t>
            </a:r>
            <a:r>
              <a:rPr lang="en-US" sz="2800" dirty="0" smtClean="0"/>
              <a:t> law</a:t>
            </a:r>
            <a:br>
              <a:rPr lang="en-US" sz="2800" dirty="0" smtClean="0"/>
            </a:br>
            <a:r>
              <a:rPr lang="en-US" sz="2800" dirty="0" smtClean="0">
                <a:hlinkClick r:id="rId4" action="ppaction://hlinkfile" tooltip="Commerce"/>
              </a:rPr>
              <a:t>Commerce</a:t>
            </a:r>
            <a:r>
              <a:rPr lang="en-US" sz="2800" dirty="0" smtClean="0"/>
              <a:t> laws of ownership and exchange</a:t>
            </a:r>
            <a:br>
              <a:rPr lang="en-US" sz="2800" dirty="0" smtClean="0"/>
            </a:br>
            <a:r>
              <a:rPr lang="en-US" sz="2800" dirty="0" smtClean="0">
                <a:hlinkClick r:id="rId5" action="ppaction://hlinkfile" tooltip="Banking"/>
              </a:rPr>
              <a:t>Banking</a:t>
            </a:r>
            <a:r>
              <a:rPr lang="en-US" sz="2800" dirty="0" smtClean="0"/>
              <a:t> and credit laws</a:t>
            </a:r>
            <a:br>
              <a:rPr lang="en-US" sz="2800" dirty="0" smtClean="0"/>
            </a:br>
            <a:r>
              <a:rPr lang="en-US" sz="2800" dirty="0" smtClean="0">
                <a:hlinkClick r:id="rId6" action="ppaction://hlinkfile" tooltip="Labour law"/>
              </a:rPr>
              <a:t>Labor</a:t>
            </a:r>
            <a:r>
              <a:rPr lang="en-US" sz="2800" dirty="0" smtClean="0"/>
              <a:t> and </a:t>
            </a:r>
            <a:r>
              <a:rPr lang="en-US" sz="2800" dirty="0" smtClean="0">
                <a:hlinkClick r:id="rId7" action="ppaction://hlinkfile" tooltip="Trade union"/>
              </a:rPr>
              <a:t>union</a:t>
            </a:r>
            <a:r>
              <a:rPr lang="en-US" sz="2800" dirty="0" smtClean="0"/>
              <a:t> laws</a:t>
            </a:r>
            <a:br>
              <a:rPr lang="en-US" sz="2800" dirty="0" smtClean="0"/>
            </a:br>
            <a:r>
              <a:rPr lang="en-US" sz="2800" dirty="0" smtClean="0">
                <a:hlinkClick r:id="rId8" action="ppaction://hlinkfile" tooltip="Insurance"/>
              </a:rPr>
              <a:t>Insurance</a:t>
            </a:r>
            <a:r>
              <a:rPr lang="en-US" sz="2800" dirty="0" smtClean="0"/>
              <a:t> laws</a:t>
            </a:r>
            <a:br>
              <a:rPr lang="en-US" sz="2800" dirty="0" smtClean="0"/>
            </a:br>
            <a:r>
              <a:rPr lang="en-US" sz="2800" dirty="0" smtClean="0">
                <a:hlinkClick r:id="rId9" action="ppaction://hlinkfile" tooltip="Family law"/>
              </a:rPr>
              <a:t>Family laws</a:t>
            </a:r>
            <a:r>
              <a:rPr lang="en-US" sz="2800" dirty="0" smtClean="0"/>
              <a:t/>
            </a:r>
            <a:br>
              <a:rPr lang="en-US" sz="2800" dirty="0" smtClean="0"/>
            </a:br>
            <a:r>
              <a:rPr lang="en-US" sz="2800" dirty="0" smtClean="0">
                <a:hlinkClick r:id="rId10" action="ppaction://hlinkfile" tooltip="Morals"/>
              </a:rPr>
              <a:t>Morals</a:t>
            </a:r>
            <a:r>
              <a:rPr lang="en-US" sz="2800" dirty="0" smtClean="0"/>
              <a:t> laws</a:t>
            </a:r>
            <a:br>
              <a:rPr lang="en-US" sz="2800" dirty="0" smtClean="0"/>
            </a:br>
            <a:r>
              <a:rPr lang="en-US" sz="2800" dirty="0" smtClean="0"/>
              <a:t>Occupations and professions laws</a:t>
            </a:r>
            <a:br>
              <a:rPr lang="en-US" sz="2800" dirty="0" smtClean="0"/>
            </a:b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457200" y="274638"/>
            <a:ext cx="8229600" cy="6202362"/>
          </a:xfrm>
        </p:spPr>
        <p:txBody>
          <a:bodyPr/>
          <a:lstStyle/>
          <a:p>
            <a:pPr eaLnBrk="1" hangingPunct="1"/>
            <a:r>
              <a:rPr lang="en-US" dirty="0" smtClean="0"/>
              <a:t>Officially this refers to the division of government into two levels: the </a:t>
            </a:r>
            <a:r>
              <a:rPr lang="en-US" dirty="0" smtClean="0">
                <a:hlinkClick r:id="rId3"/>
              </a:rPr>
              <a:t>national</a:t>
            </a:r>
            <a:r>
              <a:rPr lang="en-US" dirty="0" smtClean="0"/>
              <a:t> and </a:t>
            </a:r>
            <a:r>
              <a:rPr lang="en-US" dirty="0" smtClean="0">
                <a:hlinkClick r:id="rId4"/>
              </a:rPr>
              <a:t>the state</a:t>
            </a:r>
            <a:r>
              <a:rPr lang="en-US" dirty="0" smtClean="0"/>
              <a:t>. </a:t>
            </a:r>
            <a:r>
              <a:rPr lang="en-US" dirty="0"/>
              <a:t>Unofficially, it also includes a third level, </a:t>
            </a:r>
            <a:r>
              <a:rPr lang="en-US" dirty="0">
                <a:hlinkClick r:id="rId5"/>
              </a:rPr>
              <a:t>local government</a:t>
            </a:r>
            <a:r>
              <a:rPr lang="en-US" dirty="0"/>
              <a:t>, which can be a </a:t>
            </a:r>
            <a:r>
              <a:rPr lang="en-US" dirty="0">
                <a:hlinkClick r:id="rId6"/>
              </a:rPr>
              <a:t>city</a:t>
            </a:r>
            <a:r>
              <a:rPr lang="en-US" dirty="0"/>
              <a:t>, </a:t>
            </a:r>
            <a:r>
              <a:rPr lang="en-US" dirty="0">
                <a:hlinkClick r:id="rId7"/>
              </a:rPr>
              <a:t>county</a:t>
            </a:r>
            <a:r>
              <a:rPr lang="en-US" dirty="0"/>
              <a:t> or a </a:t>
            </a:r>
            <a:r>
              <a:rPr lang="en-US" dirty="0">
                <a:hlinkClick r:id="rId8"/>
              </a:rPr>
              <a:t>single purpose government</a:t>
            </a:r>
            <a:r>
              <a:rPr lang="en-US" dirty="0" smtClean="0"/>
              <a:t>.</a:t>
            </a:r>
            <a:endParaRPr 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2800" dirty="0" smtClean="0"/>
              <a:t> State Power (continued) </a:t>
            </a:r>
            <a:r>
              <a:rPr lang="en-US" sz="2800" dirty="0" smtClean="0">
                <a:hlinkClick r:id="rId2" action="ppaction://hlinkfile" tooltip="Public health"/>
              </a:rPr>
              <a:t/>
            </a:r>
            <a:br>
              <a:rPr lang="en-US" sz="2800" dirty="0" smtClean="0">
                <a:hlinkClick r:id="rId2" action="ppaction://hlinkfile" tooltip="Public health"/>
              </a:rPr>
            </a:br>
            <a:r>
              <a:rPr lang="en-US" sz="2800" dirty="0" smtClean="0">
                <a:hlinkClick r:id="rId2" action="ppaction://hlinkfile" tooltip="Public health"/>
              </a:rPr>
              <a:t/>
            </a:r>
            <a:br>
              <a:rPr lang="en-US" sz="2800" dirty="0" smtClean="0">
                <a:hlinkClick r:id="rId2" action="ppaction://hlinkfile" tooltip="Public health"/>
              </a:rPr>
            </a:br>
            <a:r>
              <a:rPr lang="en-US" sz="2800" dirty="0" smtClean="0">
                <a:hlinkClick r:id="rId2" action="ppaction://hlinkfile" tooltip="Public health"/>
              </a:rPr>
              <a:t>Public health</a:t>
            </a:r>
            <a:r>
              <a:rPr lang="en-US" sz="2800" dirty="0" smtClean="0"/>
              <a:t> and </a:t>
            </a:r>
            <a:r>
              <a:rPr lang="en-US" sz="2800" dirty="0" smtClean="0">
                <a:hlinkClick r:id="rId3" action="ppaction://hlinkfile" tooltip="Quarantine"/>
              </a:rPr>
              <a:t>quarantine</a:t>
            </a:r>
            <a:r>
              <a:rPr lang="en-US" sz="2800" dirty="0" smtClean="0"/>
              <a:t> laws</a:t>
            </a:r>
            <a:br>
              <a:rPr lang="en-US" sz="2800" dirty="0" smtClean="0"/>
            </a:br>
            <a:r>
              <a:rPr lang="en-US" sz="2800" dirty="0" smtClean="0">
                <a:hlinkClick r:id="rId4" action="ppaction://hlinkfile" tooltip="Public works"/>
              </a:rPr>
              <a:t>Public works</a:t>
            </a:r>
            <a:r>
              <a:rPr lang="en-US" sz="2800" dirty="0" smtClean="0"/>
              <a:t> laws, including </a:t>
            </a:r>
            <a:r>
              <a:rPr lang="en-US" sz="2800" dirty="0" smtClean="0">
                <a:hlinkClick r:id="rId5" action="ppaction://hlinkfile" tooltip="Eminent domain"/>
              </a:rPr>
              <a:t>eminent domain</a:t>
            </a:r>
            <a:r>
              <a:rPr lang="en-US" sz="2800" dirty="0" smtClean="0"/>
              <a:t/>
            </a:r>
            <a:br>
              <a:rPr lang="en-US" sz="2800" dirty="0" smtClean="0"/>
            </a:br>
            <a:r>
              <a:rPr lang="en-US" sz="2800" dirty="0" smtClean="0">
                <a:hlinkClick r:id="rId6" action="ppaction://hlinkfile" tooltip="Building code"/>
              </a:rPr>
              <a:t>Building codes</a:t>
            </a:r>
            <a:r>
              <a:rPr lang="en-US" sz="2800" dirty="0" smtClean="0"/>
              <a:t/>
            </a:r>
            <a:br>
              <a:rPr lang="en-US" sz="2800" dirty="0" smtClean="0"/>
            </a:br>
            <a:r>
              <a:rPr lang="en-US" sz="2800" dirty="0" smtClean="0">
                <a:hlinkClick r:id="rId7" action="ppaction://hlinkfile" tooltip="Corporations law"/>
              </a:rPr>
              <a:t>Corporations law</a:t>
            </a:r>
            <a:r>
              <a:rPr lang="en-US" sz="2800" dirty="0" smtClean="0"/>
              <a:t/>
            </a:r>
            <a:br>
              <a:rPr lang="en-US" sz="2800" dirty="0" smtClean="0"/>
            </a:br>
            <a:r>
              <a:rPr lang="en-US" sz="2800" dirty="0" smtClean="0">
                <a:hlinkClick r:id="rId8" action="ppaction://hlinkfile" tooltip="Land use"/>
              </a:rPr>
              <a:t>Land use</a:t>
            </a:r>
            <a:r>
              <a:rPr lang="en-US" sz="2800" dirty="0" smtClean="0"/>
              <a:t> laws</a:t>
            </a:r>
            <a:br>
              <a:rPr lang="en-US" sz="2800" dirty="0" smtClean="0"/>
            </a:br>
            <a:r>
              <a:rPr lang="en-US" sz="2800" dirty="0" smtClean="0">
                <a:hlinkClick r:id="rId9" action="ppaction://hlinkfile" tooltip="Water law"/>
              </a:rPr>
              <a:t>Water</a:t>
            </a:r>
            <a:r>
              <a:rPr lang="en-US" sz="2800" dirty="0" smtClean="0"/>
              <a:t> and </a:t>
            </a:r>
            <a:r>
              <a:rPr lang="en-US" sz="2800" dirty="0" smtClean="0">
                <a:hlinkClick r:id="rId10" action="ppaction://hlinkfile" tooltip="Mineral rights"/>
              </a:rPr>
              <a:t>mineral resource</a:t>
            </a:r>
            <a:r>
              <a:rPr lang="en-US" sz="2800" dirty="0" smtClean="0"/>
              <a:t> laws</a:t>
            </a:r>
            <a:br>
              <a:rPr lang="en-US" sz="2800" dirty="0" smtClean="0"/>
            </a:br>
            <a:r>
              <a:rPr lang="en-US" sz="2800" dirty="0" smtClean="0"/>
              <a:t>Judiciary and criminal procedure laws</a:t>
            </a:r>
            <a:br>
              <a:rPr lang="en-US" sz="2800" dirty="0" smtClean="0"/>
            </a:br>
            <a:r>
              <a:rPr lang="en-US" sz="2800" dirty="0" smtClean="0">
                <a:hlinkClick r:id="rId11" action="ppaction://hlinkfile" tooltip="Election"/>
              </a:rPr>
              <a:t>Electoral</a:t>
            </a:r>
            <a:r>
              <a:rPr lang="en-US" sz="2800" dirty="0" smtClean="0"/>
              <a:t> laws, including parties</a:t>
            </a:r>
            <a:br>
              <a:rPr lang="en-US" sz="2800" dirty="0" smtClean="0"/>
            </a:br>
            <a:r>
              <a:rPr lang="en-US" sz="2800" dirty="0" smtClean="0"/>
              <a:t>Local government laws</a:t>
            </a:r>
            <a:br>
              <a:rPr lang="en-US" sz="2800" dirty="0" smtClean="0"/>
            </a:br>
            <a:r>
              <a:rPr lang="en-US" sz="2800" dirty="0" smtClean="0">
                <a:hlinkClick r:id="rId12" action="ppaction://hlinkfile" tooltip="Civil service"/>
              </a:rPr>
              <a:t>Civil service</a:t>
            </a:r>
            <a:r>
              <a:rPr lang="en-US" sz="2800" dirty="0" smtClean="0"/>
              <a:t> laws</a:t>
            </a:r>
            <a:endParaRPr lang="en-US" sz="2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6202362"/>
          </a:xfrm>
        </p:spPr>
        <p:txBody>
          <a:bodyPr/>
          <a:lstStyle/>
          <a:p>
            <a:r>
              <a:rPr lang="en-US" sz="3200" dirty="0" smtClean="0"/>
              <a:t>Local Governments</a:t>
            </a:r>
            <a:br>
              <a:rPr lang="en-US" sz="3200" dirty="0" smtClean="0"/>
            </a:br>
            <a:r>
              <a:rPr lang="en-US" sz="3200" dirty="0" smtClean="0"/>
              <a:t/>
            </a:r>
            <a:br>
              <a:rPr lang="en-US" sz="3200" dirty="0" smtClean="0"/>
            </a:br>
            <a:r>
              <a:rPr lang="en-US" sz="3200" dirty="0"/>
              <a:t>Variances (adaptation of state law </a:t>
            </a:r>
            <a:r>
              <a:rPr lang="en-US" sz="3200" dirty="0" smtClean="0"/>
              <a:t/>
            </a:r>
            <a:br>
              <a:rPr lang="en-US" sz="3200" dirty="0" smtClean="0"/>
            </a:br>
            <a:r>
              <a:rPr lang="en-US" sz="3200" dirty="0" smtClean="0"/>
              <a:t>to </a:t>
            </a:r>
            <a:r>
              <a:rPr lang="en-US" sz="3200" dirty="0"/>
              <a:t>local conditions)</a:t>
            </a:r>
            <a:br>
              <a:rPr lang="en-US" sz="3200" dirty="0"/>
            </a:br>
            <a:r>
              <a:rPr lang="en-US" sz="3200" dirty="0"/>
              <a:t>Public works</a:t>
            </a:r>
            <a:br>
              <a:rPr lang="en-US" sz="3200" dirty="0"/>
            </a:br>
            <a:r>
              <a:rPr lang="en-US" sz="3200" dirty="0"/>
              <a:t>Contracts for public works</a:t>
            </a:r>
            <a:br>
              <a:rPr lang="en-US" sz="3200" dirty="0"/>
            </a:br>
            <a:r>
              <a:rPr lang="en-US" sz="3200" dirty="0"/>
              <a:t>Licensing of public accommodations</a:t>
            </a:r>
            <a:br>
              <a:rPr lang="en-US" sz="3200" dirty="0"/>
            </a:br>
            <a:r>
              <a:rPr lang="en-US" sz="3200" dirty="0"/>
              <a:t>Assessable improvements</a:t>
            </a:r>
            <a:br>
              <a:rPr lang="en-US" sz="3200" dirty="0"/>
            </a:br>
            <a:r>
              <a:rPr lang="en-US" sz="3200" dirty="0"/>
              <a:t>Basic public </a:t>
            </a:r>
            <a:r>
              <a:rPr lang="en-US" sz="3200" dirty="0" smtClean="0"/>
              <a:t>services</a:t>
            </a:r>
            <a:endParaRPr lang="en-US" sz="3200"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general term used to describe the powers granted to the states and by extension local government is “</a:t>
            </a:r>
            <a:r>
              <a:rPr lang="en-US" dirty="0" smtClean="0">
                <a:hlinkClick r:id="rId2"/>
              </a:rPr>
              <a:t>police</a:t>
            </a:r>
            <a:r>
              <a:rPr lang="en-US" dirty="0" smtClean="0"/>
              <a:t> </a:t>
            </a:r>
            <a:r>
              <a:rPr lang="en-US" dirty="0" smtClean="0">
                <a:hlinkClick r:id="rId3"/>
              </a:rPr>
              <a:t>powers</a:t>
            </a:r>
            <a:r>
              <a:rPr lang="en-US" dirty="0" smtClean="0"/>
              <a:t>.” </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b="1" dirty="0" smtClean="0"/>
              <a:t>police power</a:t>
            </a:r>
            <a:r>
              <a:rPr lang="en-US" dirty="0" smtClean="0"/>
              <a:t> is the government to </a:t>
            </a:r>
            <a:r>
              <a:rPr lang="en-US" dirty="0" smtClean="0">
                <a:hlinkClick r:id="rId2" action="ppaction://hlinkfile" tooltip="Regulation"/>
              </a:rPr>
              <a:t>regulate</a:t>
            </a:r>
            <a:r>
              <a:rPr lang="en-US" dirty="0" smtClean="0"/>
              <a:t> behavior and enforce order within their territory for the betterment of the </a:t>
            </a:r>
            <a:r>
              <a:rPr lang="en-US" dirty="0" smtClean="0">
                <a:hlinkClick r:id="rId3" action="ppaction://hlinkfile" tooltip="General welfare"/>
              </a:rPr>
              <a:t>general welfare</a:t>
            </a:r>
            <a:r>
              <a:rPr lang="en-US" dirty="0" smtClean="0"/>
              <a:t>, </a:t>
            </a:r>
            <a:r>
              <a:rPr lang="en-US" dirty="0" smtClean="0">
                <a:hlinkClick r:id="rId4" action="ppaction://hlinkfile" tooltip="Morals"/>
              </a:rPr>
              <a:t>morals</a:t>
            </a:r>
            <a:r>
              <a:rPr lang="en-US" dirty="0" smtClean="0"/>
              <a:t>, </a:t>
            </a:r>
            <a:r>
              <a:rPr lang="en-US" dirty="0" smtClean="0">
                <a:hlinkClick r:id="rId5" action="ppaction://hlinkfile" tooltip="Health"/>
              </a:rPr>
              <a:t>health</a:t>
            </a:r>
            <a:r>
              <a:rPr lang="en-US" dirty="0" smtClean="0"/>
              <a:t>, and </a:t>
            </a:r>
            <a:r>
              <a:rPr lang="en-US" dirty="0" smtClean="0">
                <a:hlinkClick r:id="rId6" action="ppaction://hlinkfile" tooltip="Safety"/>
              </a:rPr>
              <a:t>safety</a:t>
            </a:r>
            <a:r>
              <a:rPr lang="en-US" dirty="0" smtClean="0"/>
              <a:t> of their inhabitants.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Its generally stated that local governments perform “house keeping” functions for communities. </a:t>
            </a:r>
            <a:br>
              <a:rPr lang="en-US" dirty="0" smtClean="0"/>
            </a:br>
            <a:r>
              <a:rPr lang="en-US" dirty="0" smtClean="0"/>
              <a:t/>
            </a:r>
            <a:br>
              <a:rPr lang="en-US" dirty="0" smtClean="0"/>
            </a:br>
            <a:r>
              <a:rPr lang="en-US" dirty="0" smtClean="0"/>
              <a:t>They keep things neat, tidy and safe.</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6126162"/>
          </a:xfrm>
        </p:spPr>
        <p:txBody>
          <a:bodyPr/>
          <a:lstStyle/>
          <a:p>
            <a:r>
              <a:rPr lang="en-US" dirty="0" smtClean="0"/>
              <a:t>Local governments can take a variety of forms: City, county, multi purpose, single purpose. </a:t>
            </a:r>
            <a:br>
              <a:rPr lang="en-US" dirty="0" smtClean="0"/>
            </a:br>
            <a:r>
              <a:rPr lang="en-US" dirty="0" smtClean="0"/>
              <a:t/>
            </a:r>
            <a:br>
              <a:rPr lang="en-US" dirty="0" smtClean="0"/>
            </a:br>
            <a:r>
              <a:rPr lang="en-US" dirty="0" smtClean="0"/>
              <a:t>Federalism also involves regional governments as well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6126162"/>
          </a:xfrm>
        </p:spPr>
        <p:txBody>
          <a:bodyPr/>
          <a:lstStyle/>
          <a:p>
            <a:r>
              <a:rPr lang="en-US" smtClean="0"/>
              <a:t>In Texas these are called Area Councils of Government, they attempt to coordinate activities within the governing entities in a particular area. </a:t>
            </a:r>
            <a:br>
              <a:rPr lang="en-US" smtClean="0"/>
            </a:br>
            <a:r>
              <a:rPr lang="en-US" smtClean="0"/>
              <a:t/>
            </a:r>
            <a:br>
              <a:rPr lang="en-US" smtClean="0"/>
            </a:br>
            <a:r>
              <a:rPr lang="en-US" smtClean="0"/>
              <a:t>The local region is located in the </a:t>
            </a:r>
            <a:br>
              <a:rPr lang="en-US" smtClean="0"/>
            </a:br>
            <a:r>
              <a:rPr lang="en-US" smtClean="0">
                <a:hlinkClick r:id="rId3"/>
              </a:rPr>
              <a:t> Houston-Galveston Area Council</a:t>
            </a:r>
            <a:r>
              <a:rPr lang="en-US" smtClean="0"/>
              <a:t/>
            </a:r>
            <a:br>
              <a:rPr lang="en-US" smtClean="0"/>
            </a:br>
            <a:endParaRPr lang="en-US"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dispute: </a:t>
            </a:r>
            <a:br>
              <a:rPr lang="en-US" dirty="0" smtClean="0"/>
            </a:br>
            <a:r>
              <a:rPr lang="en-US" dirty="0" smtClean="0"/>
              <a:t/>
            </a:r>
            <a:br>
              <a:rPr lang="en-US" dirty="0" smtClean="0"/>
            </a:br>
            <a:r>
              <a:rPr lang="en-US" dirty="0" smtClean="0"/>
              <a:t>What should the balance be between national power sand state power?</a:t>
            </a:r>
            <a:endParaRPr lang="en-US" dirty="0"/>
          </a:p>
        </p:txBody>
      </p:sp>
    </p:spTree>
    <p:extLst>
      <p:ext uri="{BB962C8B-B14F-4D97-AF65-F5344CB8AC3E}">
        <p14:creationId xmlns:p14="http://schemas.microsoft.com/office/powerpoint/2010/main" val="37127066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457200" y="274638"/>
            <a:ext cx="8229600" cy="6126162"/>
          </a:xfrm>
        </p:spPr>
        <p:txBody>
          <a:bodyPr/>
          <a:lstStyle/>
          <a:p>
            <a:pPr eaLnBrk="1" hangingPunct="1"/>
            <a:r>
              <a:rPr lang="en-US" dirty="0" smtClean="0"/>
              <a:t>Centralism </a:t>
            </a:r>
            <a:br>
              <a:rPr lang="en-US" dirty="0" smtClean="0"/>
            </a:br>
            <a:r>
              <a:rPr lang="en-US" dirty="0" smtClean="0"/>
              <a:t/>
            </a:r>
            <a:br>
              <a:rPr lang="en-US" dirty="0" smtClean="0"/>
            </a:br>
            <a:r>
              <a:rPr lang="en-US" dirty="0" err="1" smtClean="0"/>
              <a:t>vs</a:t>
            </a:r>
            <a:r>
              <a:rPr lang="en-US" dirty="0" smtClean="0"/>
              <a:t/>
            </a:r>
            <a:br>
              <a:rPr lang="en-US" dirty="0" smtClean="0"/>
            </a:br>
            <a:r>
              <a:rPr lang="en-US" dirty="0" smtClean="0"/>
              <a:t/>
            </a:r>
            <a:br>
              <a:rPr lang="en-US" dirty="0" smtClean="0"/>
            </a:br>
            <a:r>
              <a:rPr lang="en-US" dirty="0" smtClean="0"/>
              <a:t>Decentralism</a:t>
            </a:r>
          </a:p>
        </p:txBody>
      </p:sp>
    </p:spTree>
    <p:extLst>
      <p:ext uri="{BB962C8B-B14F-4D97-AF65-F5344CB8AC3E}">
        <p14:creationId xmlns:p14="http://schemas.microsoft.com/office/powerpoint/2010/main" val="26164253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What are the advantages and disadvantages of centralized control and coordination?</a:t>
            </a:r>
            <a:endParaRPr lang="en-US" dirty="0"/>
          </a:p>
        </p:txBody>
      </p:sp>
    </p:spTree>
    <p:extLst>
      <p:ext uri="{BB962C8B-B14F-4D97-AF65-F5344CB8AC3E}">
        <p14:creationId xmlns:p14="http://schemas.microsoft.com/office/powerpoint/2010/main" val="1781450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Remember that local governments are not mentioned in the U.S. Constitution. States, as part of their reserved powers, have the authority to pass laws allowing groups of individuals to pass laws regulating their interrelations.</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What are the advantages and disadvantages of de-centralized control and coordination?</a:t>
            </a:r>
            <a:endParaRPr lang="en-US" dirty="0"/>
          </a:p>
        </p:txBody>
      </p:sp>
    </p:spTree>
    <p:extLst>
      <p:ext uri="{BB962C8B-B14F-4D97-AF65-F5344CB8AC3E}">
        <p14:creationId xmlns:p14="http://schemas.microsoft.com/office/powerpoint/2010/main" val="11920256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States: </a:t>
            </a:r>
            <a:br>
              <a:rPr lang="en-US" dirty="0" smtClean="0"/>
            </a:br>
            <a:r>
              <a:rPr lang="en-US" dirty="0" smtClean="0"/>
              <a:t/>
            </a:r>
            <a:br>
              <a:rPr lang="en-US" dirty="0" smtClean="0"/>
            </a:br>
            <a:r>
              <a:rPr lang="en-US" dirty="0" smtClean="0"/>
              <a:t>The Laboratories of Democracy</a:t>
            </a:r>
            <a:br>
              <a:rPr lang="en-US" dirty="0" smtClean="0"/>
            </a:br>
            <a:r>
              <a:rPr lang="en-US" dirty="0" smtClean="0"/>
              <a:t>AEI: </a:t>
            </a:r>
            <a:r>
              <a:rPr lang="en-US" dirty="0" smtClean="0">
                <a:hlinkClick r:id="rId2"/>
              </a:rPr>
              <a:t>Laboratories of Democracy</a:t>
            </a:r>
            <a:r>
              <a:rPr lang="en-US" dirty="0" smtClean="0"/>
              <a:t>.</a:t>
            </a:r>
            <a:endParaRPr lang="en-US" dirty="0"/>
          </a:p>
        </p:txBody>
      </p:sp>
    </p:spTree>
    <p:extLst>
      <p:ext uri="{BB962C8B-B14F-4D97-AF65-F5344CB8AC3E}">
        <p14:creationId xmlns:p14="http://schemas.microsoft.com/office/powerpoint/2010/main" val="18294013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6049962"/>
          </a:xfrm>
        </p:spPr>
        <p:txBody>
          <a:bodyPr/>
          <a:lstStyle/>
          <a:p>
            <a:r>
              <a:rPr lang="en-US" sz="4000" dirty="0" smtClean="0"/>
              <a:t>A brief note: </a:t>
            </a:r>
            <a:br>
              <a:rPr lang="en-US" sz="4000" dirty="0" smtClean="0"/>
            </a:br>
            <a:r>
              <a:rPr lang="en-US" sz="4000" dirty="0" smtClean="0"/>
              <a:t/>
            </a:r>
            <a:br>
              <a:rPr lang="en-US" sz="4000" dirty="0" smtClean="0"/>
            </a:br>
            <a:r>
              <a:rPr lang="en-US" sz="4000" dirty="0" smtClean="0"/>
              <a:t>The nation and the states are political units primarily. They possess sovereign power, traced to the people of course</a:t>
            </a:r>
            <a:r>
              <a:rPr lang="en-US" sz="4000" dirty="0" smtClean="0"/>
              <a:t>. </a:t>
            </a:r>
            <a:r>
              <a:rPr lang="en-US" sz="4000" dirty="0" smtClean="0"/>
              <a:t>Local governments are primarily economic units. </a:t>
            </a:r>
            <a:endParaRPr lang="en-US" sz="4000"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a:t>
            </a:r>
            <a:r>
              <a:rPr lang="en-US" dirty="0">
                <a:hlinkClick r:id="rId2"/>
              </a:rPr>
              <a:t>city</a:t>
            </a:r>
            <a:r>
              <a:rPr lang="en-US" dirty="0"/>
              <a:t> </a:t>
            </a:r>
            <a:r>
              <a:rPr lang="en-US" dirty="0" smtClean="0"/>
              <a:t>begins </a:t>
            </a:r>
            <a:r>
              <a:rPr lang="en-US" dirty="0"/>
              <a:t>as </a:t>
            </a:r>
            <a:r>
              <a:rPr lang="en-US" dirty="0" smtClean="0"/>
              <a:t>an economic enterprise </a:t>
            </a:r>
            <a:r>
              <a:rPr lang="en-US" dirty="0"/>
              <a:t>first, and </a:t>
            </a:r>
            <a:r>
              <a:rPr lang="en-US" dirty="0" smtClean="0"/>
              <a:t>achieves political </a:t>
            </a:r>
            <a:r>
              <a:rPr lang="en-US" dirty="0"/>
              <a:t>status afterwards.</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a:xfrm>
            <a:off x="457200" y="274638"/>
            <a:ext cx="8229600" cy="6049962"/>
          </a:xfrm>
        </p:spPr>
        <p:txBody>
          <a:bodyPr/>
          <a:lstStyle/>
          <a:p>
            <a:pPr eaLnBrk="1" hangingPunct="1"/>
            <a:r>
              <a:rPr lang="en-US" dirty="0"/>
              <a:t>This is not true for counties</a:t>
            </a:r>
            <a:r>
              <a:rPr lang="en-US" dirty="0" smtClean="0"/>
              <a:t>.</a:t>
            </a:r>
            <a:br>
              <a:rPr lang="en-US" dirty="0" smtClean="0"/>
            </a:br>
            <a:r>
              <a:rPr lang="en-US" dirty="0" smtClean="0"/>
              <a:t/>
            </a:r>
            <a:br>
              <a:rPr lang="en-US" dirty="0" smtClean="0"/>
            </a:br>
            <a:r>
              <a:rPr lang="en-US" dirty="0" smtClean="0"/>
              <a:t> A </a:t>
            </a:r>
            <a:r>
              <a:rPr lang="en-US" dirty="0" smtClean="0">
                <a:hlinkClick r:id="rId2"/>
              </a:rPr>
              <a:t>county</a:t>
            </a:r>
            <a:r>
              <a:rPr lang="en-US" dirty="0" smtClean="0"/>
              <a:t> is the a</a:t>
            </a:r>
            <a:r>
              <a:rPr lang="en-US" dirty="0" smtClean="0"/>
              <a:t>dministrative </a:t>
            </a:r>
            <a:r>
              <a:rPr lang="en-US" dirty="0" smtClean="0"/>
              <a:t>arm of the state. </a:t>
            </a:r>
            <a:r>
              <a:rPr lang="en-US" dirty="0" smtClean="0"/>
              <a:t>It is responsible </a:t>
            </a:r>
            <a:r>
              <a:rPr lang="en-US" dirty="0" smtClean="0"/>
              <a:t>for basic services to non-city residents and for the provision of certain state functions.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457200" y="274638"/>
            <a:ext cx="8229600" cy="6049962"/>
          </a:xfrm>
        </p:spPr>
        <p:txBody>
          <a:bodyPr/>
          <a:lstStyle/>
          <a:p>
            <a:pPr algn="l" eaLnBrk="1" hangingPunct="1"/>
            <a:r>
              <a:rPr lang="en-US" sz="3600" dirty="0" smtClean="0"/>
              <a:t>In Texas counties are responsible for: </a:t>
            </a:r>
            <a:br>
              <a:rPr lang="en-US" sz="3600" dirty="0" smtClean="0"/>
            </a:br>
            <a:r>
              <a:rPr lang="en-US" sz="3600" dirty="0" smtClean="0"/>
              <a:t/>
            </a:r>
            <a:br>
              <a:rPr lang="en-US" sz="3600" dirty="0" smtClean="0"/>
            </a:br>
            <a:r>
              <a:rPr lang="en-US" sz="3600" dirty="0" smtClean="0"/>
              <a:t>- </a:t>
            </a:r>
            <a:r>
              <a:rPr lang="en-US" sz="3600" dirty="0" smtClean="0"/>
              <a:t>issuing state automobile licenses, among other licenses issued by the state</a:t>
            </a:r>
            <a:br>
              <a:rPr lang="en-US" sz="3600" dirty="0" smtClean="0"/>
            </a:br>
            <a:r>
              <a:rPr lang="en-US" sz="3600" dirty="0" smtClean="0"/>
              <a:t>- voter registration</a:t>
            </a:r>
            <a:br>
              <a:rPr lang="en-US" sz="3600" dirty="0" smtClean="0"/>
            </a:br>
            <a:r>
              <a:rPr lang="en-US" sz="3600" dirty="0" smtClean="0"/>
              <a:t>- conduction of elections</a:t>
            </a:r>
            <a:br>
              <a:rPr lang="en-US" sz="3600" dirty="0" smtClean="0"/>
            </a:br>
            <a:r>
              <a:rPr lang="en-US" sz="3600" dirty="0" smtClean="0"/>
              <a:t>- property tax assessment and collection</a:t>
            </a:r>
            <a:br>
              <a:rPr lang="en-US" sz="3600" dirty="0" smtClean="0"/>
            </a:br>
            <a:r>
              <a:rPr lang="en-US" sz="3600" dirty="0" smtClean="0"/>
              <a:t>- maintaining vital records: birth and death certificates</a:t>
            </a:r>
            <a:br>
              <a:rPr lang="en-US" sz="3600" dirty="0" smtClean="0"/>
            </a:br>
            <a:r>
              <a:rPr lang="en-US" sz="3600" dirty="0" smtClean="0"/>
              <a:t>- conducting health and welfare programs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a:xfrm>
            <a:off x="457200" y="274638"/>
            <a:ext cx="8229600" cy="6049962"/>
          </a:xfrm>
        </p:spPr>
        <p:txBody>
          <a:bodyPr/>
          <a:lstStyle/>
          <a:p>
            <a:pPr eaLnBrk="1" hangingPunct="1"/>
            <a:r>
              <a:rPr lang="en-US" dirty="0" smtClean="0"/>
              <a:t>Controversy: What is the legal status of cities, since that is not </a:t>
            </a:r>
            <a:r>
              <a:rPr lang="en-US" dirty="0" smtClean="0"/>
              <a:t>established </a:t>
            </a:r>
            <a:r>
              <a:rPr lang="en-US" dirty="0" smtClean="0"/>
              <a:t>in the Constitution?</a:t>
            </a:r>
            <a:br>
              <a:rPr lang="en-US" dirty="0" smtClean="0"/>
            </a:br>
            <a:r>
              <a:rPr lang="en-US" dirty="0" smtClean="0"/>
              <a:t/>
            </a:r>
            <a:br>
              <a:rPr lang="en-US" dirty="0" smtClean="0"/>
            </a:br>
            <a:r>
              <a:rPr lang="en-US" dirty="0" smtClean="0"/>
              <a:t>There are tow conflicting theories about the status of cities. One is Dillon’s Rule, the other is the Cooley Doctrine.</a:t>
            </a:r>
            <a:endParaRPr lang="en-US" dirty="0"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rtlCol="0">
            <a:normAutofit fontScale="90000"/>
          </a:bodyPr>
          <a:lstStyle/>
          <a:p>
            <a:pPr eaLnBrk="1" fontAlgn="auto" hangingPunct="1">
              <a:spcAft>
                <a:spcPts val="0"/>
              </a:spcAft>
              <a:defRPr/>
            </a:pPr>
            <a:r>
              <a:rPr lang="en-US" dirty="0" smtClean="0">
                <a:hlinkClick r:id="rId2"/>
              </a:rPr>
              <a:t>Dillon’s Rule </a:t>
            </a:r>
            <a:r>
              <a:rPr lang="en-US" dirty="0" smtClean="0"/>
              <a:t/>
            </a:r>
            <a:br>
              <a:rPr lang="en-US" dirty="0" smtClean="0"/>
            </a:br>
            <a:r>
              <a:rPr lang="en-US" dirty="0" smtClean="0"/>
              <a:t/>
            </a:r>
            <a:br>
              <a:rPr lang="en-US" dirty="0" smtClean="0"/>
            </a:br>
            <a:r>
              <a:rPr lang="en-US" dirty="0" smtClean="0"/>
              <a:t> Municipal corporations owe their origin to, and derive their powers and rights wholly from, the legislature. It breathes into them the breath of life, without which they cannot exist. As it creates, so may it destroy. If it may destroy, it may abridge and control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a:xfrm>
            <a:off x="457200" y="274638"/>
            <a:ext cx="8229600" cy="6049962"/>
          </a:xfrm>
        </p:spPr>
        <p:txBody>
          <a:bodyPr/>
          <a:lstStyle/>
          <a:p>
            <a:pPr eaLnBrk="1" hangingPunct="1"/>
            <a:r>
              <a:rPr lang="en-US" dirty="0" smtClean="0">
                <a:hlinkClick r:id="rId2"/>
              </a:rPr>
              <a:t>Cooley Doctrine</a:t>
            </a:r>
            <a:r>
              <a:rPr lang="en-US" dirty="0" smtClean="0"/>
              <a:t/>
            </a:r>
            <a:br>
              <a:rPr lang="en-US" dirty="0" smtClean="0"/>
            </a:br>
            <a:r>
              <a:rPr lang="en-US" dirty="0" smtClean="0"/>
              <a:t/>
            </a:r>
            <a:br>
              <a:rPr lang="en-US" dirty="0" smtClean="0"/>
            </a:br>
            <a:r>
              <a:rPr lang="en-US" dirty="0" smtClean="0"/>
              <a:t> Local government is a matter of absolute right; and the state cannot take it away. The argument was made in a concurring decision in a court case, which does not make it binding.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a:xfrm>
            <a:off x="457200" y="274638"/>
            <a:ext cx="8229600" cy="6049962"/>
          </a:xfrm>
        </p:spPr>
        <p:txBody>
          <a:bodyPr/>
          <a:lstStyle/>
          <a:p>
            <a:pPr eaLnBrk="1" hangingPunct="1"/>
            <a:r>
              <a:rPr lang="en-US" dirty="0" smtClean="0"/>
              <a:t>Dillon’s Rule </a:t>
            </a:r>
            <a:r>
              <a:rPr lang="en-US" dirty="0" smtClean="0"/>
              <a:t>predominates. A city is subject to control by the state, although solvent, powerful cities are generally autonomous for all practical purposes. </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American government is actually composed of thousands of distinct governments layered one upon the other. Here’s a </a:t>
            </a:r>
            <a:r>
              <a:rPr lang="en-US" dirty="0" smtClean="0"/>
              <a:t>list based </a:t>
            </a:r>
            <a:r>
              <a:rPr lang="en-US" dirty="0" smtClean="0"/>
              <a:t>on 2007 figures.</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Non-solvent cities can be taken over by states, though </a:t>
            </a:r>
            <a:r>
              <a:rPr lang="en-US" dirty="0"/>
              <a:t>critics argue that it undermines democratic self </a:t>
            </a:r>
            <a:r>
              <a:rPr lang="en-US" dirty="0" smtClean="0"/>
              <a:t>determination.</a:t>
            </a:r>
            <a:endParaRPr lang="en-US" dirty="0"/>
          </a:p>
        </p:txBody>
      </p:sp>
    </p:spTree>
    <p:extLst>
      <p:ext uri="{BB962C8B-B14F-4D97-AF65-F5344CB8AC3E}">
        <p14:creationId xmlns:p14="http://schemas.microsoft.com/office/powerpoint/2010/main" val="265966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457200" y="274638"/>
            <a:ext cx="8229600" cy="6049962"/>
          </a:xfrm>
        </p:spPr>
        <p:txBody>
          <a:bodyPr/>
          <a:lstStyle/>
          <a:p>
            <a:pPr eaLnBrk="1" hangingPunct="1"/>
            <a:r>
              <a:rPr lang="en-US" dirty="0" smtClean="0"/>
              <a:t>City governments need charters issued by the states in order to </a:t>
            </a:r>
            <a:r>
              <a:rPr lang="en-US" dirty="0" smtClean="0"/>
              <a:t>govern. There two general types: </a:t>
            </a:r>
            <a:r>
              <a:rPr lang="en-US" dirty="0" smtClean="0"/>
              <a:t/>
            </a:r>
            <a:br>
              <a:rPr lang="en-US" dirty="0" smtClean="0"/>
            </a:br>
            <a:r>
              <a:rPr lang="en-US" dirty="0" smtClean="0"/>
              <a:t/>
            </a:r>
            <a:br>
              <a:rPr lang="en-US" dirty="0" smtClean="0"/>
            </a:br>
            <a:r>
              <a:rPr lang="en-US" dirty="0" smtClean="0"/>
              <a:t>General Law</a:t>
            </a:r>
            <a:br>
              <a:rPr lang="en-US" dirty="0" smtClean="0"/>
            </a:br>
            <a:r>
              <a:rPr lang="en-US" dirty="0" smtClean="0"/>
              <a:t>Home Rule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rtlCol="0">
            <a:normAutofit fontScale="90000"/>
          </a:bodyPr>
          <a:lstStyle/>
          <a:p>
            <a:pPr eaLnBrk="1" fontAlgn="auto" hangingPunct="1">
              <a:spcAft>
                <a:spcPts val="0"/>
              </a:spcAft>
              <a:defRPr/>
            </a:pPr>
            <a:r>
              <a:rPr lang="en-US" dirty="0" smtClean="0"/>
              <a:t>General Law</a:t>
            </a:r>
            <a:br>
              <a:rPr lang="en-US" dirty="0" smtClean="0"/>
            </a:br>
            <a:r>
              <a:rPr lang="en-US" dirty="0" smtClean="0"/>
              <a:t/>
            </a:r>
            <a:br>
              <a:rPr lang="en-US" dirty="0" smtClean="0"/>
            </a:br>
            <a:r>
              <a:rPr lang="en-US" sz="3600" i="1" dirty="0" smtClean="0"/>
              <a:t>General law cities are smaller cities whose powers are limited; they operate according to specific state statutes that define their powers and duties. They are restricted to doing what the state directs or permits them to do. If a general law city has not been granted the express or implied power by the state to initiate a particular action, none may be taken.</a:t>
            </a:r>
            <a:endParaRPr lang="en-US" sz="3600" dirty="0" smtClean="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rtlCol="0">
            <a:normAutofit fontScale="90000"/>
          </a:bodyPr>
          <a:lstStyle/>
          <a:p>
            <a:pPr eaLnBrk="1" fontAlgn="auto" hangingPunct="1">
              <a:spcAft>
                <a:spcPts val="0"/>
              </a:spcAft>
              <a:defRPr/>
            </a:pPr>
            <a:r>
              <a:rPr lang="en-US" dirty="0" smtClean="0"/>
              <a:t>Home Rule</a:t>
            </a:r>
            <a:br>
              <a:rPr lang="en-US" dirty="0" smtClean="0"/>
            </a:br>
            <a:r>
              <a:rPr lang="en-US" dirty="0" smtClean="0"/>
              <a:t/>
            </a:r>
            <a:br>
              <a:rPr lang="en-US" dirty="0" smtClean="0"/>
            </a:br>
            <a:r>
              <a:rPr lang="en-US" sz="3600" i="1" dirty="0" smtClean="0"/>
              <a:t>Home rule cities are cities with populations of more than 5,000 in which citizens have adopted home rule charters. A charter is a document that establishes the city’s governmental structure and provides for the distribution of powers and duties among the various branches of government. In order to be implemented, the charter must be approved by the people at an election. Likewise, changes in the charter must be approved by a vote of the people. </a:t>
            </a:r>
            <a:endParaRPr lang="en-US" sz="3600" dirty="0" smtClean="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rtlCol="0">
            <a:normAutofit fontScale="90000"/>
          </a:bodyPr>
          <a:lstStyle/>
          <a:p>
            <a:pPr eaLnBrk="1" fontAlgn="auto" hangingPunct="1">
              <a:spcAft>
                <a:spcPts val="0"/>
              </a:spcAft>
              <a:defRPr/>
            </a:pPr>
            <a:r>
              <a:rPr lang="en-US" sz="3600" i="1" dirty="0" smtClean="0"/>
              <a:t/>
            </a:r>
            <a:br>
              <a:rPr lang="en-US" sz="3600" i="1" dirty="0" smtClean="0"/>
            </a:br>
            <a:r>
              <a:rPr lang="en-US" sz="3600" i="1" dirty="0" smtClean="0"/>
              <a:t>The legal position of home rule cities is the reverse of general law cities. Rather than looking to state law to determine what they may do, as general law cities must, home rule cities look to the state constitution and state statutes to determine what they may </a:t>
            </a:r>
            <a:r>
              <a:rPr lang="en-US" sz="3600" b="1" i="1" dirty="0" smtClean="0"/>
              <a:t>not </a:t>
            </a:r>
            <a:r>
              <a:rPr lang="en-US" sz="3600" i="1" dirty="0" smtClean="0"/>
              <a:t>do. Thus, if a proposed home rule city action has not been prohibited or pre-empted by the state, the city generally can proceed.</a:t>
            </a:r>
            <a:r>
              <a:rPr lang="en-US" dirty="0" smtClean="0"/>
              <a:t/>
            </a:r>
            <a:br>
              <a:rPr lang="en-US" dirty="0" smtClean="0"/>
            </a:br>
            <a:endParaRPr lang="en-US" dirty="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Controversy exists over how </a:t>
            </a:r>
            <a:r>
              <a:rPr lang="en-US" dirty="0" smtClean="0"/>
              <a:t>precisely </a:t>
            </a:r>
            <a:r>
              <a:rPr lang="en-US" dirty="0" smtClean="0"/>
              <a:t>the divisions between </a:t>
            </a:r>
            <a:r>
              <a:rPr lang="en-US" dirty="0" smtClean="0"/>
              <a:t>national and state </a:t>
            </a:r>
            <a:r>
              <a:rPr lang="en-US" dirty="0" smtClean="0"/>
              <a:t>powers </a:t>
            </a:r>
            <a:r>
              <a:rPr lang="en-US" dirty="0" smtClean="0"/>
              <a:t>ought to be can </a:t>
            </a:r>
            <a:r>
              <a:rPr lang="en-US" dirty="0" smtClean="0"/>
              <a:t>be drawn, or whether these powers are shared to some degree.</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Madison and Hamilton presented plans which would have established unitary systems.</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6126162"/>
          </a:xfrm>
        </p:spPr>
        <p:txBody>
          <a:bodyPr/>
          <a:lstStyle/>
          <a:p>
            <a:r>
              <a:rPr lang="en-US" dirty="0" smtClean="0">
                <a:hlinkClick r:id="rId3"/>
              </a:rPr>
              <a:t>Hamilton’s Plan</a:t>
            </a:r>
            <a:r>
              <a:rPr lang="en-US" dirty="0" smtClean="0"/>
              <a:t/>
            </a:r>
            <a:br>
              <a:rPr lang="en-US" dirty="0" smtClean="0"/>
            </a:br>
            <a:r>
              <a:rPr lang="en-US" dirty="0" smtClean="0">
                <a:hlinkClick r:id="rId4"/>
              </a:rPr>
              <a:t>Madison’s Plan</a:t>
            </a:r>
            <a:r>
              <a:rPr lang="en-US" dirty="0" smtClean="0"/>
              <a:t/>
            </a:r>
            <a:br>
              <a:rPr lang="en-US" dirty="0" smtClean="0"/>
            </a:br>
            <a:r>
              <a:rPr lang="en-US" dirty="0" smtClean="0"/>
              <a:t/>
            </a:r>
            <a:br>
              <a:rPr lang="en-US" dirty="0" smtClean="0"/>
            </a:br>
            <a:r>
              <a:rPr lang="en-US" dirty="0" smtClean="0"/>
              <a:t>Both proposed a national government far stronger than the states. The national government could appoint state governors and veto state laws.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126162"/>
          </a:xfrm>
        </p:spPr>
        <p:txBody>
          <a:bodyPr/>
          <a:lstStyle/>
          <a:p>
            <a:r>
              <a:rPr lang="en-US" dirty="0" smtClean="0"/>
              <a:t>They were unsuccessful </a:t>
            </a:r>
            <a:br>
              <a:rPr lang="en-US" dirty="0" smtClean="0"/>
            </a:br>
            <a:r>
              <a:rPr lang="en-US" dirty="0" smtClean="0"/>
              <a:t>in doing so. The plans were rejected.</a:t>
            </a:r>
            <a:br>
              <a:rPr lang="en-US" dirty="0" smtClean="0"/>
            </a:br>
            <a:r>
              <a:rPr lang="en-US" dirty="0" smtClean="0"/>
              <a:t/>
            </a:r>
            <a:br>
              <a:rPr lang="en-US" dirty="0" smtClean="0"/>
            </a:br>
            <a:r>
              <a:rPr lang="en-US" dirty="0" smtClean="0"/>
              <a:t>A sufficient number of delegates supported state power to force a compromise.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p:cNvSpPr>
            <a:spLocks noGrp="1"/>
          </p:cNvSpPr>
          <p:nvPr>
            <p:ph type="title"/>
          </p:nvPr>
        </p:nvSpPr>
        <p:spPr>
          <a:xfrm>
            <a:off x="457200" y="274638"/>
            <a:ext cx="8229600" cy="6202362"/>
          </a:xfrm>
        </p:spPr>
        <p:txBody>
          <a:bodyPr/>
          <a:lstStyle/>
          <a:p>
            <a:pPr eaLnBrk="1" hangingPunct="1"/>
            <a:r>
              <a:rPr lang="en-US" dirty="0" smtClean="0">
                <a:hlinkClick r:id="rId3"/>
              </a:rPr>
              <a:t>The Great Compromise</a:t>
            </a:r>
            <a:r>
              <a:rPr lang="en-US" dirty="0" smtClean="0"/>
              <a:t/>
            </a:r>
            <a:br>
              <a:rPr lang="en-US" dirty="0" smtClean="0"/>
            </a:br>
            <a:r>
              <a:rPr lang="en-US" dirty="0" smtClean="0"/>
              <a:t/>
            </a:r>
            <a:br>
              <a:rPr lang="en-US" dirty="0" smtClean="0"/>
            </a:br>
            <a:r>
              <a:rPr lang="en-US" dirty="0" smtClean="0"/>
              <a:t>Establishes the principle of </a:t>
            </a:r>
            <a:br>
              <a:rPr lang="en-US" dirty="0" smtClean="0"/>
            </a:br>
            <a:r>
              <a:rPr lang="en-US" dirty="0" smtClean="0"/>
              <a:t>dual sovereignty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National – 1</a:t>
            </a:r>
            <a:br>
              <a:rPr lang="en-US" dirty="0" smtClean="0"/>
            </a:br>
            <a:r>
              <a:rPr lang="en-US" dirty="0" smtClean="0"/>
              <a:t>State – 50</a:t>
            </a:r>
            <a:br>
              <a:rPr lang="en-US" dirty="0" smtClean="0"/>
            </a:br>
            <a:r>
              <a:rPr lang="en-US" dirty="0" smtClean="0"/>
              <a:t>Counties – 3034</a:t>
            </a:r>
            <a:br>
              <a:rPr lang="en-US" dirty="0" smtClean="0"/>
            </a:br>
            <a:r>
              <a:rPr lang="en-US" dirty="0" smtClean="0"/>
              <a:t>Municipalities – 19,429</a:t>
            </a:r>
            <a:br>
              <a:rPr lang="en-US" dirty="0" smtClean="0"/>
            </a:br>
            <a:r>
              <a:rPr lang="en-US" dirty="0" smtClean="0"/>
              <a:t>Township – 16, 504</a:t>
            </a:r>
            <a:br>
              <a:rPr lang="en-US" dirty="0" smtClean="0"/>
            </a:br>
            <a:r>
              <a:rPr lang="en-US" dirty="0" smtClean="0"/>
              <a:t> School Districts – 13, 506</a:t>
            </a:r>
            <a:br>
              <a:rPr lang="en-US" dirty="0" smtClean="0"/>
            </a:br>
            <a:r>
              <a:rPr lang="en-US" dirty="0" smtClean="0"/>
              <a:t>Special Districts – 35,052</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6126162"/>
          </a:xfrm>
        </p:spPr>
        <p:txBody>
          <a:bodyPr/>
          <a:lstStyle/>
          <a:p>
            <a:r>
              <a:rPr lang="en-US" dirty="0" smtClean="0"/>
              <a:t>The people are sovereign and are directly connected to the national government, but so are the states.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126162"/>
          </a:xfrm>
        </p:spPr>
        <p:txBody>
          <a:bodyPr/>
          <a:lstStyle/>
          <a:p>
            <a:r>
              <a:rPr lang="en-US" dirty="0" smtClean="0"/>
              <a:t>The state and national governments therefore are equal.</a:t>
            </a:r>
            <a:br>
              <a:rPr lang="en-US" dirty="0" smtClean="0"/>
            </a:br>
            <a:r>
              <a:rPr lang="en-US" dirty="0" smtClean="0"/>
              <a:t/>
            </a:r>
            <a:br>
              <a:rPr lang="en-US" dirty="0" smtClean="0"/>
            </a:br>
            <a:r>
              <a:rPr lang="en-US" dirty="0" smtClean="0"/>
              <a:t>This is a very tricky relationship that </a:t>
            </a:r>
            <a:r>
              <a:rPr lang="en-US" dirty="0" smtClean="0"/>
              <a:t>inevitably </a:t>
            </a:r>
            <a:r>
              <a:rPr lang="en-US" dirty="0" smtClean="0"/>
              <a:t>lead to conflict.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6126162"/>
          </a:xfrm>
        </p:spPr>
        <p:txBody>
          <a:bodyPr/>
          <a:lstStyle/>
          <a:p>
            <a:r>
              <a:rPr lang="en-US" dirty="0" smtClean="0"/>
              <a:t>Among the questions raised:</a:t>
            </a:r>
            <a:br>
              <a:rPr lang="en-US" dirty="0" smtClean="0"/>
            </a:br>
            <a:r>
              <a:rPr lang="en-US" dirty="0" smtClean="0"/>
              <a:t/>
            </a:r>
            <a:br>
              <a:rPr lang="en-US" dirty="0" smtClean="0"/>
            </a:br>
            <a:r>
              <a:rPr lang="en-US" dirty="0" smtClean="0"/>
              <a:t>What role should each level play in governing? Was there a clear intent established by the authors of the Constitution that must be maintained? Or is the relationship meant to be dynamic?</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Civil War was fought, in many ways, to resolve questions over the relative power of each level of government.</a:t>
            </a:r>
            <a:endParaRPr lang="en-US" dirty="0"/>
          </a:p>
        </p:txBody>
      </p:sp>
    </p:spTree>
    <p:extLst>
      <p:ext uri="{BB962C8B-B14F-4D97-AF65-F5344CB8AC3E}">
        <p14:creationId xmlns:p14="http://schemas.microsoft.com/office/powerpoint/2010/main" val="138834002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Several </a:t>
            </a:r>
            <a:r>
              <a:rPr lang="en-US" dirty="0" smtClean="0"/>
              <a:t>Federalist </a:t>
            </a:r>
            <a:r>
              <a:rPr lang="en-US" dirty="0" smtClean="0"/>
              <a:t>Papers focused on this </a:t>
            </a:r>
            <a:r>
              <a:rPr lang="en-US" dirty="0" smtClean="0"/>
              <a:t>question. Lets review parts  of them.</a:t>
            </a: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2800" dirty="0" smtClean="0">
                <a:hlinkClick r:id="rId2"/>
              </a:rPr>
              <a:t>From Federalist #41</a:t>
            </a:r>
            <a:r>
              <a:rPr lang="en-US" sz="2800" dirty="0" smtClean="0"/>
              <a:t/>
            </a:r>
            <a:br>
              <a:rPr lang="en-US" sz="2800" dirty="0" smtClean="0"/>
            </a:br>
            <a:r>
              <a:rPr lang="en-US" sz="2800" dirty="0" smtClean="0"/>
              <a:t/>
            </a:r>
            <a:br>
              <a:rPr lang="en-US" sz="2800" dirty="0" smtClean="0"/>
            </a:br>
            <a:r>
              <a:rPr lang="en-US" sz="2800" dirty="0" smtClean="0"/>
              <a:t>That we may form a correct judgment on this subject, it will be proper to review the several powers conferred on the government of the Union; and that this may be the more conveniently done they may be reduced into different classes as they relate to the following different objects: 1. Security against foreign danger; 2. Regulation of the intercourse with foreign nations; 3. Maintenance of harmony and proper intercourse among the States; 4. Certain miscellaneous objects of general utility; 5. Restraint of the States from certain injurious acts; 6. Provisions for giving due efficacy to all these powers.</a:t>
            </a:r>
            <a:endParaRPr lang="en-US" sz="28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Federalists </a:t>
            </a:r>
            <a:r>
              <a:rPr lang="en-US" dirty="0" smtClean="0">
                <a:hlinkClick r:id="rId2"/>
              </a:rPr>
              <a:t>42</a:t>
            </a:r>
            <a:r>
              <a:rPr lang="en-US" dirty="0" smtClean="0"/>
              <a:t>, </a:t>
            </a:r>
            <a:r>
              <a:rPr lang="en-US" dirty="0" smtClean="0">
                <a:hlinkClick r:id="rId3"/>
              </a:rPr>
              <a:t>43</a:t>
            </a:r>
            <a:r>
              <a:rPr lang="en-US" dirty="0" smtClean="0"/>
              <a:t>, and </a:t>
            </a:r>
            <a:r>
              <a:rPr lang="en-US" dirty="0" smtClean="0">
                <a:hlinkClick r:id="rId4"/>
              </a:rPr>
              <a:t>44</a:t>
            </a:r>
            <a:r>
              <a:rPr lang="en-US" dirty="0" smtClean="0"/>
              <a:t> go into detail about each of these functions. </a:t>
            </a:r>
            <a:br>
              <a:rPr lang="en-US" dirty="0" smtClean="0"/>
            </a:br>
            <a:r>
              <a:rPr lang="en-US" dirty="0" smtClean="0"/>
              <a:t/>
            </a:r>
            <a:br>
              <a:rPr lang="en-US" dirty="0" smtClean="0"/>
            </a:br>
            <a:r>
              <a:rPr lang="en-US" dirty="0" smtClean="0"/>
              <a:t>Which leads to the following conclusion in Federalist 45.</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a:xfrm>
            <a:off x="457200" y="274638"/>
            <a:ext cx="8229600" cy="6202362"/>
          </a:xfrm>
        </p:spPr>
        <p:txBody>
          <a:bodyPr/>
          <a:lstStyle/>
          <a:p>
            <a:pPr eaLnBrk="1" hangingPunct="1"/>
            <a:r>
              <a:rPr lang="en-US" sz="3000" dirty="0" smtClean="0">
                <a:hlinkClick r:id="rId3"/>
              </a:rPr>
              <a:t>From Federalist #45</a:t>
            </a:r>
            <a:r>
              <a:rPr lang="en-US" sz="3000" dirty="0" smtClean="0"/>
              <a:t>: </a:t>
            </a:r>
            <a:br>
              <a:rPr lang="en-US" sz="3000" dirty="0" smtClean="0"/>
            </a:br>
            <a:r>
              <a:rPr lang="en-US" sz="3000" dirty="0" smtClean="0"/>
              <a:t/>
            </a:r>
            <a:br>
              <a:rPr lang="en-US" sz="3000" dirty="0" smtClean="0"/>
            </a:br>
            <a:r>
              <a:rPr lang="en-US" sz="3000" i="1" dirty="0" smtClean="0"/>
              <a:t>The powers delegated by the proposed Constitution to the federal government, are </a:t>
            </a:r>
            <a:r>
              <a:rPr lang="en-US" sz="3000" i="1" dirty="0" smtClean="0">
                <a:solidFill>
                  <a:srgbClr val="FF0000"/>
                </a:solidFill>
              </a:rPr>
              <a:t>few and defined</a:t>
            </a:r>
            <a:r>
              <a:rPr lang="en-US" sz="3000" i="1" dirty="0" smtClean="0"/>
              <a:t>. Those which are to remain in the State governments are </a:t>
            </a:r>
            <a:r>
              <a:rPr lang="en-US" sz="3000" i="1" dirty="0" smtClean="0">
                <a:solidFill>
                  <a:srgbClr val="FF0000"/>
                </a:solidFill>
              </a:rPr>
              <a:t>numerous and indefinite</a:t>
            </a:r>
            <a:r>
              <a:rPr lang="en-US" sz="3000" i="1" dirty="0" smtClean="0"/>
              <a:t>. The former will be exercised principally on external objects, as war, peace, negotiation, and foreign commerce . . . The powers reserved to the several States will extend to all the objects which, in the ordinary course of affairs, concern the lives, liberties, and properties of the people, and the internal order, improvement, and prosperity of the State.</a:t>
            </a:r>
            <a:endParaRPr lang="en-US" sz="3000" dirty="0" smtClean="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What does this mean?</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Few and Defined: </a:t>
            </a:r>
            <a:br>
              <a:rPr lang="en-US" dirty="0" smtClean="0"/>
            </a:br>
            <a:r>
              <a:rPr lang="en-US" dirty="0" smtClean="0"/>
              <a:t/>
            </a:r>
            <a:br>
              <a:rPr lang="en-US" dirty="0" smtClean="0"/>
            </a:br>
            <a:r>
              <a:rPr lang="en-US" dirty="0" smtClean="0"/>
              <a:t>The powers delegated to the national government in Section Eight of Article One and implied in the General Welfare, Commerce, and Necessary and Proper Clauses.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What is a nation anyway? </a:t>
            </a:r>
            <a:endParaRPr lang="en-US" dirty="0"/>
          </a:p>
        </p:txBody>
      </p:sp>
    </p:spTree>
    <p:extLst>
      <p:ext uri="{BB962C8B-B14F-4D97-AF65-F5344CB8AC3E}">
        <p14:creationId xmlns:p14="http://schemas.microsoft.com/office/powerpoint/2010/main" val="356837886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Numerous and Indefinite: </a:t>
            </a:r>
            <a:br>
              <a:rPr lang="en-US" dirty="0" smtClean="0"/>
            </a:br>
            <a:r>
              <a:rPr lang="en-US" dirty="0" smtClean="0"/>
              <a:t/>
            </a:r>
            <a:br>
              <a:rPr lang="en-US" dirty="0" smtClean="0"/>
            </a:br>
            <a:r>
              <a:rPr lang="en-US" dirty="0" smtClean="0"/>
              <a:t>The states have the reserved powers, meaning in essence everything else. </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Constitution has since been judged to contain several types of powers.</a:t>
            </a:r>
            <a:br>
              <a:rPr lang="en-US" dirty="0" smtClean="0"/>
            </a:br>
            <a:r>
              <a:rPr lang="en-US" dirty="0" smtClean="0"/>
              <a:t/>
            </a:r>
            <a:br>
              <a:rPr lang="en-US" dirty="0" smtClean="0"/>
            </a:br>
            <a:r>
              <a:rPr lang="en-US" dirty="0" smtClean="0"/>
              <a:t>Delegated</a:t>
            </a:r>
            <a:br>
              <a:rPr lang="en-US" dirty="0" smtClean="0"/>
            </a:br>
            <a:r>
              <a:rPr lang="en-US" dirty="0" smtClean="0"/>
              <a:t>Inherent</a:t>
            </a:r>
            <a:br>
              <a:rPr lang="en-US" dirty="0" smtClean="0"/>
            </a:br>
            <a:r>
              <a:rPr lang="en-US" dirty="0" smtClean="0"/>
              <a:t>Implied</a:t>
            </a:r>
            <a:br>
              <a:rPr lang="en-US" dirty="0" smtClean="0"/>
            </a:br>
            <a:r>
              <a:rPr lang="en-US" dirty="0" smtClean="0"/>
              <a:t>Reserved </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There is also a category called </a:t>
            </a:r>
            <a:r>
              <a:rPr lang="en-US" dirty="0" smtClean="0">
                <a:hlinkClick r:id="rId2"/>
              </a:rPr>
              <a:t>concurrent powers </a:t>
            </a:r>
            <a:r>
              <a:rPr lang="en-US" dirty="0" smtClean="0"/>
              <a:t>where each level of government has some jurisdiction over the power.</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274638"/>
            <a:ext cx="8229600" cy="6126162"/>
          </a:xfrm>
        </p:spPr>
        <p:txBody>
          <a:bodyPr/>
          <a:lstStyle/>
          <a:p>
            <a:r>
              <a:rPr lang="en-US" dirty="0" smtClean="0"/>
              <a:t>The Delegated Powers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6202362"/>
          </a:xfrm>
        </p:spPr>
        <p:txBody>
          <a:bodyPr/>
          <a:lstStyle/>
          <a:p>
            <a:r>
              <a:rPr lang="en-US" smtClean="0"/>
              <a:t>The Delegated Powers -- also called the enumerated or the expressed powers -- are those clearly written, and listed, in the Constitution and granted to Congress. </a:t>
            </a:r>
            <a:br>
              <a:rPr lang="en-US" smtClean="0"/>
            </a:br>
            <a:r>
              <a:rPr lang="en-US" smtClean="0"/>
              <a:t/>
            </a:r>
            <a:br>
              <a:rPr lang="en-US" smtClean="0"/>
            </a:br>
            <a:r>
              <a:rPr lang="en-US" smtClean="0"/>
              <a:t>Its what Congress has the authority to write laws about.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p:nvPr>
        </p:nvSpPr>
        <p:spPr>
          <a:xfrm>
            <a:off x="457200" y="274638"/>
            <a:ext cx="8229600" cy="6202362"/>
          </a:xfrm>
        </p:spPr>
        <p:txBody>
          <a:bodyPr/>
          <a:lstStyle/>
          <a:p>
            <a:pPr eaLnBrk="1" hangingPunct="1"/>
            <a:r>
              <a:rPr lang="en-US" dirty="0" smtClean="0">
                <a:hlinkClick r:id="rId3"/>
              </a:rPr>
              <a:t>Article One, Section Eight</a:t>
            </a:r>
            <a:r>
              <a:rPr lang="en-US" dirty="0" smtClean="0"/>
              <a:t/>
            </a:r>
            <a:br>
              <a:rPr lang="en-US" dirty="0" smtClean="0"/>
            </a:br>
            <a:r>
              <a:rPr lang="en-US" dirty="0" smtClean="0"/>
              <a:t/>
            </a:r>
            <a:br>
              <a:rPr lang="en-US" dirty="0" smtClean="0"/>
            </a:br>
            <a:r>
              <a:rPr lang="en-US" dirty="0" smtClean="0"/>
              <a:t>This is the part of the Constitution where those powers are listed</a:t>
            </a:r>
            <a:r>
              <a:rPr lang="en-US" dirty="0"/>
              <a:t>.</a:t>
            </a:r>
            <a:br>
              <a:rPr lang="en-US" dirty="0"/>
            </a:br>
            <a:r>
              <a:rPr lang="en-US" dirty="0"/>
              <a:t/>
            </a:r>
            <a:br>
              <a:rPr lang="en-US" dirty="0"/>
            </a:br>
            <a:r>
              <a:rPr lang="en-US" dirty="0"/>
              <a:t>Note: I expect you to open up </a:t>
            </a:r>
            <a:r>
              <a:rPr lang="en-US" dirty="0" smtClean="0"/>
              <a:t>this link and read through the specific powers granted to the national government.</a:t>
            </a:r>
            <a:endParaRPr lang="en-US" dirty="0" smtClean="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6202362"/>
          </a:xfrm>
        </p:spPr>
        <p:txBody>
          <a:bodyPr/>
          <a:lstStyle/>
          <a:p>
            <a:r>
              <a:rPr lang="en-US" sz="4000" dirty="0" smtClean="0"/>
              <a:t>Generally these powers fall into two broad categories: commercial and military</a:t>
            </a:r>
            <a:r>
              <a:rPr lang="en-US" sz="4000" dirty="0" smtClean="0"/>
              <a:t>. Whatever </a:t>
            </a:r>
            <a:r>
              <a:rPr lang="en-US" sz="4000" dirty="0" smtClean="0"/>
              <a:t>is clearly listed is considered to be a delegated </a:t>
            </a:r>
            <a:r>
              <a:rPr lang="en-US" sz="4000" dirty="0" smtClean="0"/>
              <a:t>power</a:t>
            </a:r>
            <a:r>
              <a:rPr lang="en-US" sz="4000" dirty="0"/>
              <a:t>.</a:t>
            </a:r>
            <a:endParaRPr lang="en-US" sz="4000" dirty="0" smtClean="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457200" y="274638"/>
            <a:ext cx="8229600" cy="6126162"/>
          </a:xfrm>
        </p:spPr>
        <p:txBody>
          <a:bodyPr/>
          <a:lstStyle/>
          <a:p>
            <a:r>
              <a:rPr lang="en-US" smtClean="0"/>
              <a:t>The Constitution places few clearly defined restrictions on the powers of the national government. These are found in</a:t>
            </a:r>
            <a:br>
              <a:rPr lang="en-US" smtClean="0"/>
            </a:br>
            <a:r>
              <a:rPr lang="en-US" smtClean="0"/>
              <a:t/>
            </a:r>
            <a:br>
              <a:rPr lang="en-US" smtClean="0"/>
            </a:br>
            <a:r>
              <a:rPr lang="en-US" smtClean="0">
                <a:hlinkClick r:id="rId3"/>
              </a:rPr>
              <a:t> Article One, Section Nine</a:t>
            </a:r>
            <a:endParaRPr lang="en-US" smtClean="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274638"/>
            <a:ext cx="8229600" cy="6126162"/>
          </a:xfrm>
        </p:spPr>
        <p:txBody>
          <a:bodyPr/>
          <a:lstStyle/>
          <a:p>
            <a:r>
              <a:rPr lang="en-US" smtClean="0"/>
              <a:t>The Implied Powers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74638"/>
            <a:ext cx="8229600" cy="6202362"/>
          </a:xfrm>
        </p:spPr>
        <p:txBody>
          <a:bodyPr/>
          <a:lstStyle/>
          <a:p>
            <a:r>
              <a:rPr lang="en-US" dirty="0" smtClean="0"/>
              <a:t>The Implied Powers are the powers the are considered necessary in order to carry out the delegated powers</a:t>
            </a:r>
            <a:r>
              <a:rPr lang="en-US" dirty="0" smtClean="0"/>
              <a:t>.</a:t>
            </a:r>
            <a:r>
              <a:rPr lang="en-US" dirty="0"/>
              <a:t/>
            </a:r>
            <a:br>
              <a:rPr lang="en-US" dirty="0"/>
            </a:br>
            <a:r>
              <a:rPr lang="en-US" dirty="0" smtClean="0"/>
              <a:t/>
            </a:r>
            <a:br>
              <a:rPr lang="en-US" dirty="0" smtClean="0"/>
            </a:br>
            <a:r>
              <a:rPr lang="en-US" dirty="0" smtClean="0"/>
              <a:t>These tend to be based on what are called the “elastic” clauses. These include: </a:t>
            </a: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6049962"/>
          </a:xfrm>
        </p:spPr>
        <p:txBody>
          <a:bodyPr/>
          <a:lstStyle/>
          <a:p>
            <a:r>
              <a:rPr lang="en-US" dirty="0" smtClean="0"/>
              <a:t>The concept of a </a:t>
            </a:r>
            <a:r>
              <a:rPr lang="en-US" dirty="0" smtClean="0"/>
              <a:t>nation </a:t>
            </a:r>
            <a:r>
              <a:rPr lang="en-US" dirty="0" smtClean="0"/>
              <a:t>is not that old. </a:t>
            </a:r>
            <a:r>
              <a:rPr lang="en-US" dirty="0" smtClean="0">
                <a:hlinkClick r:id="rId3"/>
              </a:rPr>
              <a:t>The </a:t>
            </a:r>
            <a:r>
              <a:rPr lang="en-US" dirty="0" smtClean="0">
                <a:hlinkClick r:id="rId3"/>
              </a:rPr>
              <a:t>Treaty</a:t>
            </a:r>
            <a:r>
              <a:rPr lang="en-US" dirty="0" smtClean="0"/>
              <a:t> </a:t>
            </a:r>
            <a:r>
              <a:rPr lang="en-US" dirty="0" smtClean="0">
                <a:hlinkClick r:id="rId4"/>
              </a:rPr>
              <a:t>of Westphalia</a:t>
            </a:r>
            <a:r>
              <a:rPr lang="en-US" dirty="0" smtClean="0"/>
              <a:t> (1648) Created the modern nation state with sovereign authority within its borders</a:t>
            </a:r>
            <a:r>
              <a:rPr lang="en-US" dirty="0" smtClean="0"/>
              <a:t>.</a:t>
            </a:r>
            <a:br>
              <a:rPr lang="en-US" dirty="0" smtClean="0"/>
            </a:br>
            <a:r>
              <a:rPr lang="en-US" dirty="0" smtClean="0"/>
              <a:t/>
            </a:r>
            <a:br>
              <a:rPr lang="en-US" dirty="0" smtClean="0"/>
            </a:br>
            <a:r>
              <a:rPr lang="en-US" dirty="0" smtClean="0"/>
              <a:t>Wikipedia: </a:t>
            </a:r>
            <a:r>
              <a:rPr lang="en-US" dirty="0" smtClean="0">
                <a:hlinkClick r:id="rId5"/>
              </a:rPr>
              <a:t>Country</a:t>
            </a:r>
            <a:endParaRPr lang="en-US" dirty="0" smtClean="0"/>
          </a:p>
        </p:txBody>
      </p:sp>
    </p:spTree>
    <p:extLst>
      <p:ext uri="{BB962C8B-B14F-4D97-AF65-F5344CB8AC3E}">
        <p14:creationId xmlns:p14="http://schemas.microsoft.com/office/powerpoint/2010/main" val="331547437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General Welfare Clause</a:t>
            </a:r>
            <a:br>
              <a:rPr lang="en-US" dirty="0" smtClean="0"/>
            </a:br>
            <a:r>
              <a:rPr lang="en-US" dirty="0" smtClean="0"/>
              <a:t>The Commerce Clause</a:t>
            </a:r>
            <a:br>
              <a:rPr lang="en-US" dirty="0" smtClean="0"/>
            </a:br>
            <a:r>
              <a:rPr lang="en-US" dirty="0" smtClean="0"/>
              <a:t>The Necessary and Proper Clause</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229600" cy="6202362"/>
          </a:xfrm>
        </p:spPr>
        <p:txBody>
          <a:bodyPr/>
          <a:lstStyle/>
          <a:p>
            <a:r>
              <a:rPr lang="en-US" dirty="0" smtClean="0"/>
              <a:t>The expansion of national </a:t>
            </a:r>
            <a:r>
              <a:rPr lang="en-US" dirty="0" smtClean="0"/>
              <a:t>power over the course of time has been driven by expanded reinterpretations </a:t>
            </a:r>
            <a:r>
              <a:rPr lang="en-US" dirty="0" smtClean="0"/>
              <a:t>of </a:t>
            </a:r>
            <a:r>
              <a:rPr lang="en-US" dirty="0" smtClean="0"/>
              <a:t>these parts </a:t>
            </a:r>
            <a:r>
              <a:rPr lang="en-US" dirty="0" smtClean="0"/>
              <a:t>of the Constitution</a:t>
            </a:r>
            <a:r>
              <a:rPr lang="en-US" dirty="0" smtClean="0"/>
              <a:t>.</a:t>
            </a:r>
            <a:endParaRPr lang="en-US" dirty="0" smtClean="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Example: The </a:t>
            </a:r>
            <a:r>
              <a:rPr lang="en-US" dirty="0" smtClean="0">
                <a:hlinkClick r:id="rId2"/>
              </a:rPr>
              <a:t>Social</a:t>
            </a:r>
            <a:r>
              <a:rPr lang="en-US" dirty="0" smtClean="0"/>
              <a:t> </a:t>
            </a:r>
            <a:r>
              <a:rPr lang="en-US" dirty="0" smtClean="0">
                <a:hlinkClick r:id="rId3"/>
              </a:rPr>
              <a:t>Security Act</a:t>
            </a:r>
            <a:r>
              <a:rPr lang="en-US" dirty="0" smtClean="0"/>
              <a:t> was found Constitution in </a:t>
            </a:r>
            <a:r>
              <a:rPr lang="en-US" dirty="0" err="1" smtClean="0">
                <a:hlinkClick r:id="rId4"/>
              </a:rPr>
              <a:t>Helvering</a:t>
            </a:r>
            <a:r>
              <a:rPr lang="en-US" dirty="0" smtClean="0"/>
              <a:t> </a:t>
            </a:r>
            <a:r>
              <a:rPr lang="en-US" dirty="0" smtClean="0">
                <a:hlinkClick r:id="rId5"/>
              </a:rPr>
              <a:t>v </a:t>
            </a:r>
            <a:r>
              <a:rPr lang="en-US" dirty="0" smtClean="0">
                <a:hlinkClick r:id="rId5"/>
              </a:rPr>
              <a:t>Davis</a:t>
            </a:r>
            <a:r>
              <a:rPr lang="en-US" dirty="0"/>
              <a:t> </a:t>
            </a:r>
            <a:r>
              <a:rPr lang="en-US" dirty="0" smtClean="0"/>
              <a:t>based on the General Welfare Clause.</a:t>
            </a:r>
            <a:r>
              <a:rPr lang="en-US" dirty="0" smtClean="0"/>
              <a:t/>
            </a:r>
            <a:br>
              <a:rPr lang="en-US" dirty="0" smtClean="0"/>
            </a:br>
            <a:r>
              <a:rPr lang="en-US" dirty="0" smtClean="0"/>
              <a:t/>
            </a:r>
            <a:br>
              <a:rPr lang="en-US" dirty="0" smtClean="0"/>
            </a:br>
            <a:r>
              <a:rPr lang="en-US" dirty="0" smtClean="0"/>
              <a:t>- </a:t>
            </a:r>
            <a:r>
              <a:rPr lang="en-US" dirty="0" smtClean="0">
                <a:hlinkClick r:id="rId6"/>
              </a:rPr>
              <a:t>the full story from SSA Online</a:t>
            </a:r>
            <a:r>
              <a:rPr lang="en-US" dirty="0" smtClean="0"/>
              <a:t>. </a:t>
            </a:r>
            <a:endParaRPr lang="en-US" dirty="0"/>
          </a:p>
        </p:txBody>
      </p:sp>
    </p:spTree>
    <p:extLst>
      <p:ext uri="{BB962C8B-B14F-4D97-AF65-F5344CB8AC3E}">
        <p14:creationId xmlns:p14="http://schemas.microsoft.com/office/powerpoint/2010/main" val="266073616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3"/>
          <p:cNvSpPr>
            <a:spLocks noGrp="1"/>
          </p:cNvSpPr>
          <p:nvPr>
            <p:ph type="title"/>
          </p:nvPr>
        </p:nvSpPr>
        <p:spPr>
          <a:xfrm>
            <a:off x="457200" y="274638"/>
            <a:ext cx="8229600" cy="6202362"/>
          </a:xfrm>
        </p:spPr>
        <p:txBody>
          <a:bodyPr/>
          <a:lstStyle/>
          <a:p>
            <a:pPr eaLnBrk="1" hangingPunct="1"/>
            <a:r>
              <a:rPr lang="en-US" smtClean="0"/>
              <a:t>The Necessary and Proper Clause: </a:t>
            </a:r>
            <a:br>
              <a:rPr lang="en-US" smtClean="0"/>
            </a:br>
            <a:r>
              <a:rPr lang="en-US" smtClean="0"/>
              <a:t/>
            </a:r>
            <a:br>
              <a:rPr lang="en-US" smtClean="0"/>
            </a:br>
            <a:r>
              <a:rPr lang="en-US" smtClean="0"/>
              <a:t> </a:t>
            </a:r>
            <a:r>
              <a:rPr lang="en-US" sz="4000" smtClean="0"/>
              <a:t>“The Congress shall have Power To . . . make all Laws which shall be necessary and proper for carrying into Execution the foregoing Powers, and all other Powers vested by this Constitution in the Government of the United States, or in any Department or Officer thereof.”</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274638"/>
            <a:ext cx="8229600" cy="6202362"/>
          </a:xfrm>
        </p:spPr>
        <p:txBody>
          <a:bodyPr/>
          <a:lstStyle/>
          <a:p>
            <a:r>
              <a:rPr lang="en-US" smtClean="0"/>
              <a:t>Critical Dispute: </a:t>
            </a:r>
            <a:br>
              <a:rPr lang="en-US" smtClean="0"/>
            </a:br>
            <a:r>
              <a:rPr lang="en-US" smtClean="0"/>
              <a:t/>
            </a:r>
            <a:br>
              <a:rPr lang="en-US" smtClean="0"/>
            </a:br>
            <a:r>
              <a:rPr lang="en-US" smtClean="0"/>
              <a:t>What does “necessary </a:t>
            </a:r>
            <a:br>
              <a:rPr lang="en-US" smtClean="0"/>
            </a:br>
            <a:r>
              <a:rPr lang="en-US" smtClean="0"/>
              <a:t>and proper” mean?</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457200" y="274638"/>
            <a:ext cx="8229600" cy="6126162"/>
          </a:xfrm>
        </p:spPr>
        <p:txBody>
          <a:bodyPr/>
          <a:lstStyle/>
          <a:p>
            <a:r>
              <a:rPr lang="en-US" smtClean="0"/>
              <a:t>Does it refer to any power that is useful to government’s ability to carry out a delegated power?</a:t>
            </a:r>
            <a:br>
              <a:rPr lang="en-US" smtClean="0"/>
            </a:br>
            <a:r>
              <a:rPr lang="en-US" smtClean="0"/>
              <a:t/>
            </a:r>
            <a:br>
              <a:rPr lang="en-US" smtClean="0"/>
            </a:br>
            <a:r>
              <a:rPr lang="en-US" smtClean="0"/>
              <a:t>Or does it only refer to those powers that are essential to it?</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457200" y="274638"/>
            <a:ext cx="8229600" cy="6126162"/>
          </a:xfrm>
        </p:spPr>
        <p:txBody>
          <a:bodyPr/>
          <a:lstStyle/>
          <a:p>
            <a:r>
              <a:rPr lang="en-US" smtClean="0"/>
              <a:t>The Debate over a National Bank</a:t>
            </a:r>
            <a:br>
              <a:rPr lang="en-US" smtClean="0"/>
            </a:br>
            <a:r>
              <a:rPr lang="en-US" smtClean="0"/>
              <a:t/>
            </a:r>
            <a:br>
              <a:rPr lang="en-US" smtClean="0"/>
            </a:br>
            <a:r>
              <a:rPr lang="en-US" smtClean="0"/>
              <a:t>It was argued by Hamilton to fall under the clause because the bank would help the national government carry out its commercial and currency powers.  </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Hamilton’s position would be accepted in </a:t>
            </a:r>
            <a:r>
              <a:rPr lang="en-US" dirty="0" smtClean="0">
                <a:hlinkClick r:id="rId2"/>
              </a:rPr>
              <a:t>McCulloch v. Maryland</a:t>
            </a:r>
            <a:r>
              <a:rPr lang="en-US" dirty="0" smtClean="0"/>
              <a:t>.</a:t>
            </a:r>
            <a:br>
              <a:rPr lang="en-US" dirty="0" smtClean="0"/>
            </a:br>
            <a:r>
              <a:rPr lang="en-US" dirty="0" smtClean="0"/>
              <a:t/>
            </a:r>
            <a:br>
              <a:rPr lang="en-US" dirty="0" smtClean="0"/>
            </a:br>
            <a:r>
              <a:rPr lang="en-US" dirty="0" smtClean="0"/>
              <a:t>For a fuller discussion of cases involving the necessary and proper clause, click here for a link to </a:t>
            </a:r>
            <a:r>
              <a:rPr lang="en-US" dirty="0" smtClean="0">
                <a:hlinkClick r:id="rId3"/>
              </a:rPr>
              <a:t>findlaw.com</a:t>
            </a:r>
            <a:r>
              <a:rPr lang="en-US" dirty="0" smtClean="0"/>
              <a:t>.</a:t>
            </a:r>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457200" y="274638"/>
            <a:ext cx="8229600" cy="6126162"/>
          </a:xfrm>
        </p:spPr>
        <p:txBody>
          <a:bodyPr/>
          <a:lstStyle/>
          <a:p>
            <a:r>
              <a:rPr lang="en-US" smtClean="0"/>
              <a:t>But decades later Jackson would argue that these powers could be carried out by the Treasury Department without a National Bank. The bank was not essential.</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6126162"/>
          </a:xfrm>
        </p:spPr>
        <p:txBody>
          <a:bodyPr/>
          <a:lstStyle/>
          <a:p>
            <a:r>
              <a:rPr lang="en-US" dirty="0" smtClean="0"/>
              <a:t>The Commerce Clause:</a:t>
            </a:r>
            <a:br>
              <a:rPr lang="en-US" dirty="0" smtClean="0"/>
            </a:br>
            <a:r>
              <a:rPr lang="en-US" dirty="0" smtClean="0"/>
              <a:t/>
            </a:r>
            <a:br>
              <a:rPr lang="en-US" dirty="0" smtClean="0"/>
            </a:br>
            <a:r>
              <a:rPr lang="en-US" dirty="0" smtClean="0"/>
              <a:t>“</a:t>
            </a:r>
            <a:r>
              <a:rPr lang="en-US" dirty="0" smtClean="0"/>
              <a:t>The Congress shall have Power To . . . regulate Commerce with foreign Nations, and among the several States, and with the Indian Tribes;”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Federalism is an Accidental Principle</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t>Links regarding the Commerce Clause</a:t>
            </a:r>
            <a:br>
              <a:rPr lang="en-US" dirty="0" smtClean="0"/>
            </a:br>
            <a:r>
              <a:rPr lang="en-US" dirty="0" smtClean="0"/>
              <a:t/>
            </a:r>
            <a:br>
              <a:rPr lang="en-US" dirty="0" smtClean="0"/>
            </a:br>
            <a:r>
              <a:rPr lang="en-US" dirty="0" smtClean="0">
                <a:hlinkClick r:id="rId2"/>
              </a:rPr>
              <a:t>Legal Information Institute</a:t>
            </a:r>
            <a:r>
              <a:rPr lang="en-US" dirty="0" smtClean="0"/>
              <a:t/>
            </a:r>
            <a:br>
              <a:rPr lang="en-US" dirty="0" smtClean="0"/>
            </a:br>
            <a:r>
              <a:rPr lang="en-US" dirty="0" smtClean="0">
                <a:hlinkClick r:id="rId3"/>
              </a:rPr>
              <a:t>Wikipedia</a:t>
            </a:r>
            <a:r>
              <a:rPr lang="en-US" dirty="0" smtClean="0"/>
              <a:t/>
            </a:r>
            <a:br>
              <a:rPr lang="en-US" dirty="0" smtClean="0"/>
            </a:br>
            <a:r>
              <a:rPr lang="en-US" dirty="0" err="1" smtClean="0">
                <a:hlinkClick r:id="rId4"/>
              </a:rPr>
              <a:t>FindLaw</a:t>
            </a:r>
            <a:r>
              <a:rPr lang="en-US" dirty="0" smtClean="0"/>
              <a:t/>
            </a:r>
            <a:br>
              <a:rPr lang="en-US" dirty="0" smtClean="0"/>
            </a:br>
            <a:r>
              <a:rPr lang="en-US" dirty="0" smtClean="0">
                <a:hlinkClick r:id="rId5"/>
              </a:rPr>
              <a:t>Exploring Constitutional Conflicts</a:t>
            </a:r>
            <a:endParaRPr lang="en-US" dirty="0"/>
          </a:p>
        </p:txBody>
      </p:sp>
    </p:spTree>
    <p:extLst>
      <p:ext uri="{BB962C8B-B14F-4D97-AF65-F5344CB8AC3E}">
        <p14:creationId xmlns:p14="http://schemas.microsoft.com/office/powerpoint/2010/main" val="376128295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Key Dispute: </a:t>
            </a:r>
            <a:endParaRPr lang="en-US"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6126162"/>
          </a:xfrm>
        </p:spPr>
        <p:txBody>
          <a:bodyPr/>
          <a:lstStyle/>
          <a:p>
            <a:r>
              <a:rPr lang="en-US" sz="4000" dirty="0" smtClean="0"/>
              <a:t>Does “commerce” mean trade in finished products, or does it also mean the manufacturing and labor involved in creating those products</a:t>
            </a:r>
            <a:r>
              <a:rPr lang="en-US" sz="4000" dirty="0" smtClean="0"/>
              <a:t>?</a:t>
            </a:r>
            <a:endParaRPr lang="en-US" sz="4000" dirty="0" smtClean="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274638"/>
            <a:ext cx="8229600" cy="6126162"/>
          </a:xfrm>
        </p:spPr>
        <p:txBody>
          <a:bodyPr/>
          <a:lstStyle/>
          <a:p>
            <a:r>
              <a:rPr lang="en-US" smtClean="0"/>
              <a:t>The Commerce Clause became a vehicle for further expansions of national power.</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6126162"/>
          </a:xfrm>
        </p:spPr>
        <p:txBody>
          <a:bodyPr/>
          <a:lstStyle/>
          <a:p>
            <a:r>
              <a:rPr lang="en-US" smtClean="0"/>
              <a:t>Since the relationship between the national and state governments is due to interpretations of the Constitution, the Supreme Court is responsible for determining the nature of federalism.</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Gibbon v Ogden</a:t>
            </a:r>
            <a:r>
              <a:rPr lang="en-US" dirty="0" smtClean="0"/>
              <a:t> (1824)</a:t>
            </a:r>
            <a:br>
              <a:rPr lang="en-US" dirty="0" smtClean="0"/>
            </a:br>
            <a:r>
              <a:rPr lang="en-US" dirty="0" smtClean="0"/>
              <a:t/>
            </a:r>
            <a:br>
              <a:rPr lang="en-US" dirty="0" smtClean="0"/>
            </a:br>
            <a:r>
              <a:rPr lang="en-US" dirty="0" smtClean="0"/>
              <a:t>A state could not prevent an individual licensed by the national government from engaging in interstate commerce.</a:t>
            </a:r>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Licensing for interstate commerce must be a national function in order to ensure that licenses, and commercial rules in general, are consistent across the country. </a:t>
            </a:r>
            <a:endParaRPr lang="en-U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During the bulk of the 19</a:t>
            </a:r>
            <a:r>
              <a:rPr lang="en-US" baseline="30000" dirty="0" smtClean="0"/>
              <a:t>th</a:t>
            </a:r>
            <a:r>
              <a:rPr lang="en-US" dirty="0" smtClean="0"/>
              <a:t> Century, the powers of the national and state government were distinct, but as technology improved, commercial relations between the state began to increase and expand.</a:t>
            </a:r>
            <a:endParaRPr lang="en-US"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126162"/>
          </a:xfrm>
        </p:spPr>
        <p:txBody>
          <a:bodyPr/>
          <a:lstStyle/>
          <a:p>
            <a:r>
              <a:rPr lang="en-US" smtClean="0"/>
              <a:t>Over the past century the size of the national government, and the scope of its powers, has increased significantly. This has required a rethinking of the proper role of each level of government and the reinterpretation of constitutional language justifying it.</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It has also been highly controversial. States tend to not like federal encroachments on what they see as their sovereign power, but minorities in state citizens often feel undeserved by the state government and seek redress on the national level.</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13869</TotalTime>
  <Words>2729</Words>
  <Application>Microsoft Office PowerPoint</Application>
  <PresentationFormat>On-screen Show (4:3)</PresentationFormat>
  <Paragraphs>222</Paragraphs>
  <Slides>165</Slides>
  <Notes>63</Notes>
  <HiddenSlides>0</HiddenSlides>
  <MMClips>0</MMClips>
  <ScaleCrop>false</ScaleCrop>
  <HeadingPairs>
    <vt:vector size="4" baseType="variant">
      <vt:variant>
        <vt:lpstr>Theme</vt:lpstr>
      </vt:variant>
      <vt:variant>
        <vt:i4>1</vt:i4>
      </vt:variant>
      <vt:variant>
        <vt:lpstr>Slide Titles</vt:lpstr>
      </vt:variant>
      <vt:variant>
        <vt:i4>165</vt:i4>
      </vt:variant>
    </vt:vector>
  </HeadingPairs>
  <TitlesOfParts>
    <vt:vector size="166" baseType="lpstr">
      <vt:lpstr>Office Theme</vt:lpstr>
      <vt:lpstr>GOVT 2301</vt:lpstr>
      <vt:lpstr>Federalism is the third constitutional principle we cover in this class. As with the others, it involves the division of power within government.</vt:lpstr>
      <vt:lpstr>Officially this refers to the division of government into two levels: the national and the state. Unofficially, it also includes a third level, local government, which can be a city, county or a single purpose government.</vt:lpstr>
      <vt:lpstr>Remember that local governments are not mentioned in the U.S. Constitution. States, as part of their reserved powers, have the authority to pass laws allowing groups of individuals to pass laws regulating their interrelations.</vt:lpstr>
      <vt:lpstr>American government is actually composed of thousands of distinct governments layered one upon the other. Here’s a list based on 2007 figures.</vt:lpstr>
      <vt:lpstr>National – 1 State – 50 Counties – 3034 Municipalities – 19,429 Township – 16, 504  School Districts – 13, 506 Special Districts – 35,052</vt:lpstr>
      <vt:lpstr>What is a nation anyway? </vt:lpstr>
      <vt:lpstr>The concept of a nation is not that old. The Treaty of Westphalia (1648) Created the modern nation state with sovereign authority within its borders.  Wikipedia: Country</vt:lpstr>
      <vt:lpstr>Federalism is an Accidental Principle</vt:lpstr>
      <vt:lpstr>The American Federal system grants sovereignty to two levels of government.  This was not an anticipated outcome of the Constitutional Convention.</vt:lpstr>
      <vt:lpstr>The division between the national and state level was the result of the compromise in the constitutional convention dubbed “The Great Compromise.”</vt:lpstr>
      <vt:lpstr>You might want to look through a couple of web resources: First, Wikipedia’s: Federalism in the United States.</vt:lpstr>
      <vt:lpstr>The second link is to Wikipedia’s category page on Federalism Case Law. This takes you to various other pages with information about  major court cases which have ruled on disputes associated with federalism.</vt:lpstr>
      <vt:lpstr>A federal system is different than a unitary or confederated. In the former sovereignty rests fully in the upper level, in the latter it is in the lower level.</vt:lpstr>
      <vt:lpstr>Unitary, Federal, and  Confederated Systems</vt:lpstr>
      <vt:lpstr>Unitary: The national government dominates and the states exist as administrative units only.  This is the relationship that exists between the state of Texas and the 254 counties. They have little independent authority and implement state laws.</vt:lpstr>
      <vt:lpstr>Confederacy: The states possess sole sovereign authority and a weak central authority exists to mediate disputes between them.  They have no real authority over the states.  The Articles of Confederation The Southern Confederacy</vt:lpstr>
      <vt:lpstr>Two components of the Articles of Confederation make this explicit:</vt:lpstr>
      <vt:lpstr>The Articles of Confederation   Article II. Each state retains its sovereignty, freedom, and independence, and every power, jurisdiction, and right, which is not by this Confederation expressly delegated to the United States, in Congress assembled. </vt:lpstr>
      <vt:lpstr>The Articles of Confederation   Article III. The said States hereby severally enter into a firm league of friendship with each other, for their common defense, the security of their liberties, and their mutual and general welfare, binding themselves to assist each other, against all force offered to, or attacks made upon them, or any of them, on account of religion, sovereignty, trade, or any other pretense whatever.</vt:lpstr>
      <vt:lpstr>The theoretical idea behind federalism is that each level of government can best perform certain functions and that responsibility for these functions should be divided accordingly. </vt:lpstr>
      <vt:lpstr>Recall that the Constitutional Convention was called by those who were concerned that the states, under the Articles of Confederation, were unable to adequate provide for their commercial and security needs. These had to be provided uniformly across the states.</vt:lpstr>
      <vt:lpstr>Broad – national – interests (as defined by the federalists) were to be provided by the national government. These are listed in Section Eight of Article One of the Constitution – this will be covered more thoroughly below. </vt:lpstr>
      <vt:lpstr>Here’s a succinct graphic that outlines the powers of the state and national governments. Notice that some powers are shared by each.</vt:lpstr>
      <vt:lpstr>PowerPoint Presentation</vt:lpstr>
      <vt:lpstr>Some terminology would be helpful here:   Delegated (Enumerated) Powers: Power specifically give to the national government. Reserved Powers: Powers (unstated) granted to the states. Concurrent Powers: shared by each level of government.</vt:lpstr>
      <vt:lpstr>Here is a more exhaustive list of the powers held by each level of government.</vt:lpstr>
      <vt:lpstr>National Power   Internal improvements Subsidies Tariffs Disposal of public lands Immigration law Centralized National Defense Foreign policy Copyrights Patents Currency </vt:lpstr>
      <vt:lpstr>State Power   Property law Estate and inheritance law Commerce laws of ownership and exchange Banking and credit laws Labor and union laws Insurance laws Family laws Morals laws Occupations and professions laws </vt:lpstr>
      <vt:lpstr> State Power (continued)   Public health and quarantine laws Public works laws, including eminent domain Building codes Corporations law Land use laws Water and mineral resource laws Judiciary and criminal procedure laws Electoral laws, including parties Local government laws Civil service laws</vt:lpstr>
      <vt:lpstr>Local Governments  Variances (adaptation of state law  to local conditions) Public works Contracts for public works Licensing of public accommodations Assessable improvements Basic public services</vt:lpstr>
      <vt:lpstr>A general term used to describe the powers granted to the states and by extension local government is “police powers.” </vt:lpstr>
      <vt:lpstr>police power is the government to regulate behavior and enforce order within their territory for the betterment of the general welfare, morals, health, and safety of their inhabitants.</vt:lpstr>
      <vt:lpstr>Its generally stated that local governments perform “house keeping” functions for communities.   They keep things neat, tidy and safe.</vt:lpstr>
      <vt:lpstr>Local governments can take a variety of forms: City, county, multi purpose, single purpose.   Federalism also involves regional governments as well </vt:lpstr>
      <vt:lpstr>In Texas these are called Area Councils of Government, they attempt to coordinate activities within the governing entities in a particular area.   The local region is located in the   Houston-Galveston Area Council </vt:lpstr>
      <vt:lpstr>A dispute:   What should the balance be between national power sand state power?</vt:lpstr>
      <vt:lpstr>Centralism   vs  Decentralism</vt:lpstr>
      <vt:lpstr>What are the advantages and disadvantages of centralized control and coordination?</vt:lpstr>
      <vt:lpstr>What are the advantages and disadvantages of de-centralized control and coordination?</vt:lpstr>
      <vt:lpstr>States:   The Laboratories of Democracy AEI: Laboratories of Democracy.</vt:lpstr>
      <vt:lpstr>A brief note:   The nation and the states are political units primarily. They possess sovereign power, traced to the people of course. Local governments are primarily economic units. </vt:lpstr>
      <vt:lpstr>A city begins as an economic enterprise first, and achieves political status afterwards.</vt:lpstr>
      <vt:lpstr>This is not true for counties.   A county is the administrative arm of the state. It is responsible for basic services to non-city residents and for the provision of certain state functions.</vt:lpstr>
      <vt:lpstr>In Texas counties are responsible for:   - issuing state automobile licenses, among other licenses issued by the state - voter registration - conduction of elections - property tax assessment and collection - maintaining vital records: birth and death certificates - conducting health and welfare programs</vt:lpstr>
      <vt:lpstr>Controversy: What is the legal status of cities, since that is not established in the Constitution?  There are tow conflicting theories about the status of cities. One is Dillon’s Rule, the other is the Cooley Doctrine.</vt:lpstr>
      <vt:lpstr>Dillon’s Rule    Municipal corporations owe their origin to, and derive their powers and rights wholly from, the legislature. It breathes into them the breath of life, without which they cannot exist. As it creates, so may it destroy. If it may destroy, it may abridge and control</vt:lpstr>
      <vt:lpstr>Cooley Doctrine   Local government is a matter of absolute right; and the state cannot take it away. The argument was made in a concurring decision in a court case, which does not make it binding.</vt:lpstr>
      <vt:lpstr>Dillon’s Rule predominates. A city is subject to control by the state, although solvent, powerful cities are generally autonomous for all practical purposes. </vt:lpstr>
      <vt:lpstr>Non-solvent cities can be taken over by states, though critics argue that it undermines democratic self determination.</vt:lpstr>
      <vt:lpstr>City governments need charters issued by the states in order to govern. There two general types:   General Law Home Rule</vt:lpstr>
      <vt:lpstr>General Law  General law cities are smaller cities whose powers are limited; they operate according to specific state statutes that define their powers and duties. They are restricted to doing what the state directs or permits them to do. If a general law city has not been granted the express or implied power by the state to initiate a particular action, none may be taken.</vt:lpstr>
      <vt:lpstr>Home Rule  Home rule cities are cities with populations of more than 5,000 in which citizens have adopted home rule charters. A charter is a document that establishes the city’s governmental structure and provides for the distribution of powers and duties among the various branches of government. In order to be implemented, the charter must be approved by the people at an election. Likewise, changes in the charter must be approved by a vote of the people. </vt:lpstr>
      <vt:lpstr> The legal position of home rule cities is the reverse of general law cities. Rather than looking to state law to determine what they may do, as general law cities must, home rule cities look to the state constitution and state statutes to determine what they may not do. Thus, if a proposed home rule city action has not been prohibited or pre-empted by the state, the city generally can proceed. </vt:lpstr>
      <vt:lpstr>Controversy exists over how precisely the divisions between national and state powers ought to be can be drawn, or whether these powers are shared to some degree.</vt:lpstr>
      <vt:lpstr>Madison and Hamilton presented plans which would have established unitary systems.</vt:lpstr>
      <vt:lpstr>Hamilton’s Plan Madison’s Plan  Both proposed a national government far stronger than the states. The national government could appoint state governors and veto state laws.</vt:lpstr>
      <vt:lpstr>They were unsuccessful  in doing so. The plans were rejected.  A sufficient number of delegates supported state power to force a compromise. </vt:lpstr>
      <vt:lpstr>The Great Compromise  Establishes the principle of  dual sovereignty</vt:lpstr>
      <vt:lpstr>The people are sovereign and are directly connected to the national government, but so are the states. </vt:lpstr>
      <vt:lpstr>The state and national governments therefore are equal.  This is a very tricky relationship that inevitably lead to conflict.</vt:lpstr>
      <vt:lpstr>Among the questions raised:  What role should each level play in governing? Was there a clear intent established by the authors of the Constitution that must be maintained? Or is the relationship meant to be dynamic?</vt:lpstr>
      <vt:lpstr>The Civil War was fought, in many ways, to resolve questions over the relative power of each level of government.</vt:lpstr>
      <vt:lpstr>Several Federalist Papers focused on this question. Lets review parts  of them.</vt:lpstr>
      <vt:lpstr>From Federalist #41  That we may form a correct judgment on this subject, it will be proper to review the several powers conferred on the government of the Union; and that this may be the more conveniently done they may be reduced into different classes as they relate to the following different objects: 1. Security against foreign danger; 2. Regulation of the intercourse with foreign nations; 3. Maintenance of harmony and proper intercourse among the States; 4. Certain miscellaneous objects of general utility; 5. Restraint of the States from certain injurious acts; 6. Provisions for giving due efficacy to all these powers.</vt:lpstr>
      <vt:lpstr>Federalists 42, 43, and 44 go into detail about each of these functions.   Which leads to the following conclusion in Federalist 45.</vt:lpstr>
      <vt:lpstr>From Federalist #45:   The powers delegated by the proposed Constitution to the federal government, are few and defined. Those which are to remain in the State governments are numerous and indefinite. The former will be exercised principally on external objects, as war, peace, negotiation, and foreign commerce . . . The powers reserved to the several States will extend to all the objects which, in the ordinary course of affairs, concern the lives, liberties, and properties of the people, and the internal order, improvement, and prosperity of the State.</vt:lpstr>
      <vt:lpstr>What does this mean?</vt:lpstr>
      <vt:lpstr>Few and Defined:   The powers delegated to the national government in Section Eight of Article One and implied in the General Welfare, Commerce, and Necessary and Proper Clauses.</vt:lpstr>
      <vt:lpstr>Numerous and Indefinite:   The states have the reserved powers, meaning in essence everything else. </vt:lpstr>
      <vt:lpstr>The Constitution has since been judged to contain several types of powers.  Delegated Inherent Implied Reserved </vt:lpstr>
      <vt:lpstr>There is also a category called concurrent powers where each level of government has some jurisdiction over the power.</vt:lpstr>
      <vt:lpstr>The Delegated Powers</vt:lpstr>
      <vt:lpstr>The Delegated Powers -- also called the enumerated or the expressed powers -- are those clearly written, and listed, in the Constitution and granted to Congress.   Its what Congress has the authority to write laws about.</vt:lpstr>
      <vt:lpstr>Article One, Section Eight  This is the part of the Constitution where those powers are listed.  Note: I expect you to open up this link and read through the specific powers granted to the national government.</vt:lpstr>
      <vt:lpstr>Generally these powers fall into two broad categories: commercial and military. Whatever is clearly listed is considered to be a delegated power.</vt:lpstr>
      <vt:lpstr>The Constitution places few clearly defined restrictions on the powers of the national government. These are found in   Article One, Section Nine</vt:lpstr>
      <vt:lpstr>The Implied Powers</vt:lpstr>
      <vt:lpstr>The Implied Powers are the powers the are considered necessary in order to carry out the delegated powers.  These tend to be based on what are called the “elastic” clauses. These include: </vt:lpstr>
      <vt:lpstr>The General Welfare Clause The Commerce Clause The Necessary and Proper Clause</vt:lpstr>
      <vt:lpstr>The expansion of national power over the course of time has been driven by expanded reinterpretations of these parts of the Constitution.</vt:lpstr>
      <vt:lpstr>Example: The Social Security Act was found Constitution in Helvering v Davis based on the General Welfare Clause.  - the full story from SSA Online. </vt:lpstr>
      <vt:lpstr>The Necessary and Proper Clause:    “The Congress shall have Power To . . . make all Laws which shall be necessary and proper for carrying into Execution the foregoing Powers, and all other Powers vested by this Constitution in the Government of the United States, or in any Department or Officer thereof.”</vt:lpstr>
      <vt:lpstr>Critical Dispute:   What does “necessary  and proper” mean?</vt:lpstr>
      <vt:lpstr>Does it refer to any power that is useful to government’s ability to carry out a delegated power?  Or does it only refer to those powers that are essential to it?</vt:lpstr>
      <vt:lpstr>The Debate over a National Bank  It was argued by Hamilton to fall under the clause because the bank would help the national government carry out its commercial and currency powers.  </vt:lpstr>
      <vt:lpstr>Hamilton’s position would be accepted in McCulloch v. Maryland.  For a fuller discussion of cases involving the necessary and proper clause, click here for a link to findlaw.com.</vt:lpstr>
      <vt:lpstr>But decades later Jackson would argue that these powers could be carried out by the Treasury Department without a National Bank. The bank was not essential.</vt:lpstr>
      <vt:lpstr>The Commerce Clause:  “The Congress shall have Power To . . . regulate Commerce with foreign Nations, and among the several States, and with the Indian Tribes;”</vt:lpstr>
      <vt:lpstr>Links regarding the Commerce Clause  Legal Information Institute Wikipedia FindLaw Exploring Constitutional Conflicts</vt:lpstr>
      <vt:lpstr>Key Dispute: </vt:lpstr>
      <vt:lpstr>Does “commerce” mean trade in finished products, or does it also mean the manufacturing and labor involved in creating those products?</vt:lpstr>
      <vt:lpstr>The Commerce Clause became a vehicle for further expansions of national power.</vt:lpstr>
      <vt:lpstr>Since the relationship between the national and state governments is due to interpretations of the Constitution, the Supreme Court is responsible for determining the nature of federalism.</vt:lpstr>
      <vt:lpstr>Gibbon v Ogden (1824)  A state could not prevent an individual licensed by the national government from engaging in interstate commerce.</vt:lpstr>
      <vt:lpstr>Licensing for interstate commerce must be a national function in order to ensure that licenses, and commercial rules in general, are consistent across the country. </vt:lpstr>
      <vt:lpstr>During the bulk of the 19th Century, the powers of the national and state government were distinct, but as technology improved, commercial relations between the state began to increase and expand.</vt:lpstr>
      <vt:lpstr>Over the past century the size of the national government, and the scope of its powers, has increased significantly. This has required a rethinking of the proper role of each level of government and the reinterpretation of constitutional language justifying it.</vt:lpstr>
      <vt:lpstr>It has also been highly controversial. States tend to not like federal encroachments on what they see as their sovereign power, but minorities in state citizens often feel undeserved by the state government and seek redress on the national level.</vt:lpstr>
      <vt:lpstr>Beginning in the 1880s, Interstate Commerce Act of 1887, national institutions had been established that began interfering with state sovereignty.   Some laws were found unconstitutional, but not all of them.</vt:lpstr>
      <vt:lpstr>An example of unconstitutional legislation:   The Keating-Owen Act of 1916, which outlawed child labor, was found unconstitutional in Hammer v. Dagenhart.</vt:lpstr>
      <vt:lpstr>“In our view the necessary effect of this act is, by means of a prohibition against the movement in interstate commerce of ordinary commercial commodities to regulate the hours of labor of children in factories and mines within the states, a purely state authority.”</vt:lpstr>
      <vt:lpstr>The New Deal</vt:lpstr>
      <vt:lpstr>The “New Deal” is the term given to a series of laws passed in the wake of the Great Depression that granted addition powers to the national government on the premise that states were not able to effectively handle the emergency.</vt:lpstr>
      <vt:lpstr>Also important:   The Progressive Era The Great Society</vt:lpstr>
      <vt:lpstr>The New Deal necessitated a reinterpretation of constitutional language, notable the definition of the word: “commerce” </vt:lpstr>
      <vt:lpstr>During FDR’s first term, the Supreme Court did not find New Deal legislation constitutional. They held a rigid view of commerce. </vt:lpstr>
      <vt:lpstr>Found unconstitutional:   National Industrial Recovery Act   in   Schechter Poultry Corp.  v. United States </vt:lpstr>
      <vt:lpstr>Found unconstitutional:    Agricultural Adjustment Act   in  United States v. Butler</vt:lpstr>
      <vt:lpstr>This led to a conflict between the executive and judicial branches that came to a head in the court packing scheme.</vt:lpstr>
      <vt:lpstr>In order to resist the effort to add new members to the court, the court began reversing its opinions of certain New Deal policies.</vt:lpstr>
      <vt:lpstr>The key switch was by Justice Owen Roberts.</vt:lpstr>
      <vt:lpstr>The two most consequential cases: </vt:lpstr>
      <vt:lpstr>National Labor Relations Board v. Jones &amp; Laughlin Steel  1937 - The Wagner Act, which authorized the national government to force corporations to recognize labor unions was found constitutional because labor was included in the definition of commerce.</vt:lpstr>
      <vt:lpstr>Wickard v. Filburn   1942 - The concept of interstate commerce was expanded to allow for national regulation of intrastate activity if intrastate activity affects interstate activity.</vt:lpstr>
      <vt:lpstr>For almost 60 years no major piece of legislation regarding the commerce clause that allowed for an expansion of national power was found unconstitutional.  This was due at least in part to Democratic successes in presidential elections.</vt:lpstr>
      <vt:lpstr>Many of these policies placed the national government in a cooperative relationship with the states and local governments.   The national government would establish an objective and encourage the states to go along.</vt:lpstr>
      <vt:lpstr>Often these are implemented with matching grants.   The national government would encourage the states to engage in certain endeavors by matching state dollars with federal dollars. </vt:lpstr>
      <vt:lpstr>One of the first area projects funded with matching federal dollars was the dredging of the Port of Houston.</vt:lpstr>
      <vt:lpstr>Other Examples of Such Policies:   Welfare Education Transportation Health Care</vt:lpstr>
      <vt:lpstr>Some researchers have called this era: Cooperative Federalism.  Whereas the relationship between the national and state governments previously had resembled a layer cake, they suddenly resembled a marble cake. </vt:lpstr>
      <vt:lpstr>Interstate Highway System   primarily built with a mix of 90% FHWA funds from the Highway Trust Fund and 10% matching state DOT funds.</vt:lpstr>
      <vt:lpstr>Medicare Medicaid</vt:lpstr>
      <vt:lpstr>More recently (beginning in the mid – 1990s) court cases have ruled against further uses of the Commerce Clause to expand national power. </vt:lpstr>
      <vt:lpstr>There have been efforts to halt, or possibly roll back the expansion of the national government, by reinterpreting constitutional language as it had been prior to the New Deal.  The Constitution in Exile movement.</vt:lpstr>
      <vt:lpstr>The first indication that a shift might be underway: </vt:lpstr>
      <vt:lpstr>United States v. Lopez   1995 - The Supreme Court rejected the argument that the national government could pass a law based on the commerce clause. They rejected the idea that the federal government could outlaw gun possession near school zones because it had a suppressing effect on commercial activity.</vt:lpstr>
      <vt:lpstr>Gun Free School Zones Act was judge to be unconstitutional because it did not directly impact economic behavior – it only indirectly did so. In addition, the activity was judged to be local in nature.</vt:lpstr>
      <vt:lpstr>“The Lopez court stated that Congress may regulate (1) use of the channels of interstate commerce, (2) the "instrumentalities" (for example, vehicles) used in interstate commerce, and (3) activities that substantially affect interstate commerce.”</vt:lpstr>
      <vt:lpstr>A second: </vt:lpstr>
      <vt:lpstr>United States v. Morrison   2000- The Supreme Court rejected the argument that a national law allowing women to sue those who physically attack them was justified since such activity interfered with economic activity. </vt:lpstr>
      <vt:lpstr>It focused on the civil rights remedy of Violence Against Women Act.</vt:lpstr>
      <vt:lpstr>These and other cases indicated an effort to roll back the scope of national power under the commerce clause, but the decision in Gonzales v. Raich complicated this.</vt:lpstr>
      <vt:lpstr>Gonzales v. Raich  2005 – the Supreme Court reaffirmed the constitutionality of the national Controlled Substances Act and its supremacy over California’s Compassionate Use Act.</vt:lpstr>
      <vt:lpstr>“This activity was the result of the belief that federal law preempted that of California. The government argued that if a single exception were made to the Controlled Substances Act, it would become unenforceable in practice. The government also contended that consuming one's locally grown marijuana for medical purposes affects the interstate market of marijuana, and hence that the federal government may regulate—and prohibit—such consumption. “  - click here for a summary of the various decisions.</vt:lpstr>
      <vt:lpstr>Current questions involve the potential constitutionality of the Health Care Law.  Are challenges to the Health Care Law offering an opportunity to roll back the commerce clause?</vt:lpstr>
      <vt:lpstr>The Reserved Powers</vt:lpstr>
      <vt:lpstr>It also places few clearly defined limitations on the powers of the states. These are found in:    Article One, Section Ten</vt:lpstr>
      <vt:lpstr>The last part of the Bill of Rights established the reserved powers of the states. </vt:lpstr>
      <vt:lpstr>The Tenth Amendment  The powers not delegated to the United States by the Constitution, nor prohibited by it to the States, are reserved to the States respectively, or to the people. </vt:lpstr>
      <vt:lpstr>The reserved powers generally are called the “Police Powers.”   These are defined as laws regulating the health,  safety, welfare, and  morals of a community.</vt:lpstr>
      <vt:lpstr> These laws include  Criminal Law Health Education Professional Accreditation Licensing etc ….  </vt:lpstr>
      <vt:lpstr>Some reserved powers are kept at the state level, some are passed down to the local governments.</vt:lpstr>
      <vt:lpstr>The functions of local government tend to be more “housekeeping” in nature such as water, drainage, sewage, street and road repair, building permits, etc…</vt:lpstr>
      <vt:lpstr>Inherent powers</vt:lpstr>
      <vt:lpstr>These are the controversial, un specified powers claimed by presidents during times of conflict. </vt:lpstr>
      <vt:lpstr>The Inherent Powers can include anything a commander in chief thinks is necessary to successfully fight a war. Often these can involve the suspensions of civil liberties and the allowance of unreasonable searches and seizures and detention without due process. </vt:lpstr>
      <vt:lpstr>There is debate regarding how extensive this power should be, especially when the nature of a conflict is somewhat unclear.   The War on Terror</vt:lpstr>
      <vt:lpstr>The relationship between the national government and the states was greatly affected by the 14th Amendment.</vt:lpstr>
      <vt:lpstr>The 14th Amendment nationalized citizenship and denied states the ability to deny their privileges and immunities.</vt:lpstr>
      <vt:lpstr>This text will later allow the national government the opportunity to allow those who feel they have been discriminated against the ability to challenge that discrimination in a federal court.</vt:lpstr>
      <vt:lpstr>Relevant Text: “Section 1. All persons born or naturalized in the United States, and subject to the jurisdiction thereof, are citizens of the United States and of the State wherein they reside. No State shall make or enforce any law which shall abridge the privileges or immunities of citizens of the United States . . .” </vt:lpstr>
      <vt:lpstr>The application of the Bill of the Rights to the states has happened piece by piece. The process has been called the Selective Incorporation of the Bill of Rights to the States</vt:lpstr>
      <vt:lpstr>Prior to the 14th Amendment, the restrictions on legislative powers spelled out in the First Amendment – such as the free exercise of religion – only limited national power, not state power.</vt:lpstr>
      <vt:lpstr>This changed gradually after the 14th Amendment when various cases were brought to court ultimately forcing the Supreme Court to consider whether limits on the national government applied to state governments as well.</vt:lpstr>
      <vt:lpstr>An early case that raised this question was United States v. Cruikshank, </vt:lpstr>
      <vt:lpstr>"We have in our political system a government of the United States and a government of each of the several States. Each one of these governments is distinct from the others, and each has citizens of its own who owe it allegiance, and whose rights, within its jurisdiction, it must protect. The same person may be at the same time a citizen of the United States and a citizen of a State, but his rights of citizenship under one of these governments will be different from those he has under the other." </vt:lpstr>
      <vt:lpstr>The court has yet to decide the meaning of the privileges and immunities clause of the 14th Amendment.</vt:lpstr>
      <vt:lpstr>A later example: the guarantee of freedom of speech was incorporated against the states in the case of Gitlow v. New York  </vt:lpstr>
      <vt:lpstr>PowerPoint Presentation</vt:lpstr>
      <vt:lpstr>PowerPoint Presentation</vt:lpstr>
      <vt:lpstr>PowerPoint Presentation</vt:lpstr>
      <vt:lpstr>PowerPoint Presentation</vt:lpstr>
      <vt:lpstr>PowerPoint Presentation</vt:lpstr>
      <vt:lpstr>PowerPoint Presentation</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2301</dc:title>
  <dc:creator>Kevin Jefferies</dc:creator>
  <cp:lastModifiedBy>Kevin Jefferies</cp:lastModifiedBy>
  <cp:revision>568</cp:revision>
  <dcterms:created xsi:type="dcterms:W3CDTF">2009-10-05T17:47:54Z</dcterms:created>
  <dcterms:modified xsi:type="dcterms:W3CDTF">2011-10-02T13:33:23Z</dcterms:modified>
</cp:coreProperties>
</file>